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sldIdLst>
    <p:sldId id="256" r:id="rId2"/>
    <p:sldId id="572" r:id="rId3"/>
    <p:sldId id="608" r:id="rId4"/>
    <p:sldId id="291" r:id="rId5"/>
    <p:sldId id="290" r:id="rId6"/>
    <p:sldId id="610" r:id="rId7"/>
    <p:sldId id="611" r:id="rId8"/>
    <p:sldId id="626" r:id="rId9"/>
    <p:sldId id="612" r:id="rId10"/>
    <p:sldId id="627" r:id="rId11"/>
    <p:sldId id="651" r:id="rId12"/>
    <p:sldId id="649" r:id="rId13"/>
    <p:sldId id="652" r:id="rId14"/>
    <p:sldId id="613" r:id="rId15"/>
    <p:sldId id="628" r:id="rId16"/>
    <p:sldId id="650" r:id="rId17"/>
    <p:sldId id="614" r:id="rId18"/>
    <p:sldId id="630" r:id="rId19"/>
    <p:sldId id="641" r:id="rId20"/>
    <p:sldId id="615" r:id="rId21"/>
    <p:sldId id="642" r:id="rId22"/>
    <p:sldId id="643" r:id="rId23"/>
    <p:sldId id="616" r:id="rId24"/>
    <p:sldId id="631" r:id="rId25"/>
    <p:sldId id="617" r:id="rId26"/>
    <p:sldId id="645" r:id="rId27"/>
    <p:sldId id="632" r:id="rId28"/>
    <p:sldId id="647" r:id="rId29"/>
    <p:sldId id="648" r:id="rId30"/>
    <p:sldId id="618" r:id="rId31"/>
    <p:sldId id="633" r:id="rId32"/>
    <p:sldId id="619" r:id="rId33"/>
    <p:sldId id="634" r:id="rId34"/>
    <p:sldId id="671" r:id="rId35"/>
    <p:sldId id="653" r:id="rId36"/>
    <p:sldId id="620" r:id="rId37"/>
    <p:sldId id="635" r:id="rId38"/>
    <p:sldId id="654" r:id="rId39"/>
    <p:sldId id="655" r:id="rId40"/>
    <p:sldId id="656" r:id="rId41"/>
    <p:sldId id="621" r:id="rId42"/>
    <p:sldId id="636" r:id="rId43"/>
    <p:sldId id="657" r:id="rId44"/>
    <p:sldId id="658" r:id="rId45"/>
    <p:sldId id="659" r:id="rId46"/>
    <p:sldId id="660" r:id="rId47"/>
    <p:sldId id="622" r:id="rId48"/>
    <p:sldId id="637" r:id="rId49"/>
    <p:sldId id="661" r:id="rId50"/>
    <p:sldId id="623" r:id="rId51"/>
    <p:sldId id="638" r:id="rId52"/>
    <p:sldId id="662" r:id="rId53"/>
    <p:sldId id="663" r:id="rId54"/>
    <p:sldId id="624" r:id="rId55"/>
    <p:sldId id="639" r:id="rId56"/>
    <p:sldId id="664" r:id="rId57"/>
    <p:sldId id="665" r:id="rId58"/>
    <p:sldId id="666" r:id="rId59"/>
    <p:sldId id="625" r:id="rId60"/>
    <p:sldId id="640" r:id="rId61"/>
    <p:sldId id="667" r:id="rId62"/>
    <p:sldId id="668" r:id="rId63"/>
    <p:sldId id="669" r:id="rId64"/>
    <p:sldId id="670" r:id="rId6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6AB"/>
    <a:srgbClr val="F9C63C"/>
    <a:srgbClr val="ACD461"/>
    <a:srgbClr val="F9CA51"/>
    <a:srgbClr val="E05585"/>
    <a:srgbClr val="926FB1"/>
    <a:srgbClr val="5D6AB1"/>
    <a:srgbClr val="35B085"/>
    <a:srgbClr val="3DB2C5"/>
    <a:srgbClr val="62B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>
        <p:scale>
          <a:sx n="106" d="100"/>
          <a:sy n="106" d="100"/>
        </p:scale>
        <p:origin x="1374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Nationals vs Non Nationals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03-4BD7-B08D-7B0FD6D64B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03-4BD7-B08D-7B0FD6D64B8E}"/>
              </c:ext>
            </c:extLst>
          </c:dPt>
          <c:cat>
            <c:strRef>
              <c:f>Sheet1!$A$2:$A$3</c:f>
              <c:strCache>
                <c:ptCount val="2"/>
                <c:pt idx="0">
                  <c:v>Irish Nationals</c:v>
                </c:pt>
                <c:pt idx="1">
                  <c:v>Irish Non-Nationals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87.3</c:v>
                </c:pt>
                <c:pt idx="1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03-4BD7-B08D-7B0FD6D64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Marriages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Opposite Sex</c:v>
                </c:pt>
                <c:pt idx="1">
                  <c:v>Same Sex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20389</c:v>
                </c:pt>
                <c:pt idx="1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A-4641-A23A-B6D25C8FC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686528"/>
        <c:axId val="908589120"/>
      </c:barChart>
      <c:catAx>
        <c:axId val="95668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589120"/>
        <c:crosses val="autoZero"/>
        <c:auto val="1"/>
        <c:lblAlgn val="ctr"/>
        <c:lblOffset val="100"/>
        <c:noMultiLvlLbl val="0"/>
      </c:catAx>
      <c:valAx>
        <c:axId val="9085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68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Marriages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05-4F4D-B6B2-2134CA6D6E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05-4F4D-B6B2-2134CA6D6ECA}"/>
              </c:ext>
            </c:extLst>
          </c:dPt>
          <c:cat>
            <c:strRef>
              <c:f>Sheet1!$A$2:$A$3</c:f>
              <c:strCache>
                <c:ptCount val="2"/>
                <c:pt idx="0">
                  <c:v>Opposite Sex</c:v>
                </c:pt>
                <c:pt idx="1">
                  <c:v>Same Sex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20389</c:v>
                </c:pt>
                <c:pt idx="1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5-4A9E-AA29-E1898F14B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Enterprises in Ireland</c:v>
                </c:pt>
              </c:strCache>
            </c:strRef>
          </c:tx>
          <c:dPt>
            <c:idx val="0"/>
            <c:bubble3D val="0"/>
            <c:spPr>
              <a:solidFill>
                <a:srgbClr val="35B0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86-46C2-B876-E863746DA305}"/>
              </c:ext>
            </c:extLst>
          </c:dPt>
          <c:dPt>
            <c:idx val="1"/>
            <c:bubble3D val="0"/>
            <c:spPr>
              <a:solidFill>
                <a:srgbClr val="F9CA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E86-46C2-B876-E863746DA305}"/>
              </c:ext>
            </c:extLst>
          </c:dPt>
          <c:dPt>
            <c:idx val="2"/>
            <c:bubble3D val="0"/>
            <c:spPr>
              <a:solidFill>
                <a:srgbClr val="E055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86-46C2-B876-E863746DA305}"/>
              </c:ext>
            </c:extLst>
          </c:dPt>
          <c:dPt>
            <c:idx val="3"/>
            <c:bubble3D val="0"/>
            <c:spPr>
              <a:solidFill>
                <a:srgbClr val="5D6AB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E86-46C2-B876-E863746DA305}"/>
              </c:ext>
            </c:extLst>
          </c:dPt>
          <c:dPt>
            <c:idx val="4"/>
            <c:bubble3D val="0"/>
            <c:spPr>
              <a:solidFill>
                <a:srgbClr val="926FB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86-46C2-B876-E863746DA305}"/>
              </c:ext>
            </c:extLst>
          </c:dPt>
          <c:cat>
            <c:strRef>
              <c:f>Sheet1!$A$2:$A$6</c:f>
              <c:strCache>
                <c:ptCount val="5"/>
                <c:pt idx="0">
                  <c:v>Services</c:v>
                </c:pt>
                <c:pt idx="1">
                  <c:v>Finance and Insurance</c:v>
                </c:pt>
                <c:pt idx="2">
                  <c:v>Industry</c:v>
                </c:pt>
                <c:pt idx="3">
                  <c:v>Construction</c:v>
                </c:pt>
                <c:pt idx="4">
                  <c:v>Distribution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158574</c:v>
                </c:pt>
                <c:pt idx="1">
                  <c:v>8121</c:v>
                </c:pt>
                <c:pt idx="2">
                  <c:v>18817</c:v>
                </c:pt>
                <c:pt idx="3">
                  <c:v>57255</c:v>
                </c:pt>
                <c:pt idx="4">
                  <c:v>48598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6-46C2-B876-E863746DA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Planning Permissions</a:t>
            </a:r>
            <a:r>
              <a:rPr lang="en-GB" baseline="0" dirty="0"/>
              <a:t> Granted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Q3 2018</c:v>
                </c:pt>
                <c:pt idx="1">
                  <c:v>Q4 2018</c:v>
                </c:pt>
                <c:pt idx="2">
                  <c:v>Q1 2019</c:v>
                </c:pt>
                <c:pt idx="3">
                  <c:v>Q2 2019</c:v>
                </c:pt>
                <c:pt idx="4">
                  <c:v>Q3 2019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4879</c:v>
                </c:pt>
                <c:pt idx="1">
                  <c:v>4376</c:v>
                </c:pt>
                <c:pt idx="2">
                  <c:v>4901</c:v>
                </c:pt>
                <c:pt idx="3">
                  <c:v>4936</c:v>
                </c:pt>
                <c:pt idx="4">
                  <c:v>4934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2-4CE7-BDF6-0E19774CDB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APTS/FLATS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Q3 2018</c:v>
                </c:pt>
                <c:pt idx="1">
                  <c:v>Q4 2018</c:v>
                </c:pt>
                <c:pt idx="2">
                  <c:v>Q1 2019</c:v>
                </c:pt>
                <c:pt idx="3">
                  <c:v>Q2 2019</c:v>
                </c:pt>
                <c:pt idx="4">
                  <c:v>Q3 2019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3139</c:v>
                </c:pt>
                <c:pt idx="1">
                  <c:v>2306</c:v>
                </c:pt>
                <c:pt idx="2">
                  <c:v>2592</c:v>
                </c:pt>
                <c:pt idx="3">
                  <c:v>4675</c:v>
                </c:pt>
                <c:pt idx="4">
                  <c:v>5656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2-4CE7-BDF6-0E19774CD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281648"/>
        <c:axId val="1122596864"/>
      </c:barChart>
      <c:catAx>
        <c:axId val="1163281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Period</a:t>
                </a:r>
              </a:p>
            </c:rich>
          </c:tx>
          <c:layout>
            <c:manualLayout>
              <c:xMode val="edge"/>
              <c:yMode val="edge"/>
              <c:x val="0.51288082980012117"/>
              <c:y val="0.849506219752709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596864"/>
        <c:crosses val="autoZero"/>
        <c:auto val="1"/>
        <c:lblAlgn val="ctr"/>
        <c:lblOffset val="100"/>
        <c:noMultiLvlLbl val="0"/>
      </c:catAx>
      <c:valAx>
        <c:axId val="112259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Number</a:t>
                </a:r>
              </a:p>
            </c:rich>
          </c:tx>
          <c:layout>
            <c:manualLayout>
              <c:xMode val="edge"/>
              <c:yMode val="edge"/>
              <c:x val="7.6923076923076927E-3"/>
              <c:y val="0.37161225230070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28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Public</a:t>
            </a:r>
            <a:r>
              <a:rPr lang="en-GB" baseline="0" dirty="0"/>
              <a:t> Transport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rgbClr val="ACD46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Mode of Transport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9-4ECF-9DF0-ECF356AF44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rgbClr val="F9C63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Mode of Transport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C9-4ECF-9DF0-ECF356AF44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Luas</c:v>
                </c:pt>
              </c:strCache>
            </c:strRef>
          </c:tx>
          <c:spPr>
            <a:solidFill>
              <a:srgbClr val="75C6A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Mode of Transport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C9-4ECF-9DF0-ECF356AF4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7922720"/>
        <c:axId val="1793802672"/>
      </c:barChart>
      <c:catAx>
        <c:axId val="187792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2672"/>
        <c:crosses val="autoZero"/>
        <c:auto val="1"/>
        <c:lblAlgn val="ctr"/>
        <c:lblOffset val="100"/>
        <c:noMultiLvlLbl val="0"/>
      </c:catAx>
      <c:valAx>
        <c:axId val="179380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92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4C439-2097-44BA-BBBA-AA43445A2A3C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587E7-3852-4560-91AA-F561659E7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235041" y="630938"/>
            <a:ext cx="5666232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098388"/>
            <a:ext cx="8383715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9724" y="5979198"/>
            <a:ext cx="6536866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6300" y="6375679"/>
            <a:ext cx="1892900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6520" y="6375679"/>
            <a:ext cx="3343275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7115" y="6375679"/>
            <a:ext cx="18929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789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5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1654" y="382386"/>
            <a:ext cx="1919591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556" y="382386"/>
            <a:ext cx="6293643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03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2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2286894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881" y="1073890"/>
            <a:ext cx="6651995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881" y="5159783"/>
            <a:ext cx="5701709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9694" y="6375679"/>
            <a:ext cx="1213832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9240" y="6375679"/>
            <a:ext cx="33432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8228" y="6375679"/>
            <a:ext cx="1208648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11"/>
          <p:cNvSpPr/>
          <p:nvPr/>
        </p:nvSpPr>
        <p:spPr bwMode="auto">
          <a:xfrm>
            <a:off x="710435" y="0"/>
            <a:ext cx="133756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286894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36928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1556" y="2286000"/>
            <a:ext cx="3893058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1333" y="2286000"/>
            <a:ext cx="3893058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75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57" y="381002"/>
            <a:ext cx="8265319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318" y="2199635"/>
            <a:ext cx="391287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318" y="2909102"/>
            <a:ext cx="391287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0015" y="2199635"/>
            <a:ext cx="391287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0015" y="2909102"/>
            <a:ext cx="391287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2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03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6004223" y="0"/>
            <a:ext cx="390177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532" y="457201"/>
            <a:ext cx="2512343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04" y="920377"/>
            <a:ext cx="5003715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4532" y="1741336"/>
            <a:ext cx="2512343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1605" y="6375679"/>
            <a:ext cx="1002101" cy="348462"/>
          </a:xfrm>
        </p:spPr>
        <p:txBody>
          <a:bodyPr/>
          <a:lstStyle/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9192" y="6375679"/>
            <a:ext cx="2829270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23949" y="6375679"/>
            <a:ext cx="1001371" cy="345796"/>
          </a:xfrm>
        </p:spPr>
        <p:txBody>
          <a:bodyPr/>
          <a:lstStyle/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4061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0315" y="2"/>
            <a:ext cx="5976413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6004223" y="0"/>
            <a:ext cx="390177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531" y="457200"/>
            <a:ext cx="2512345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4531" y="1741336"/>
            <a:ext cx="251234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2335" y="6375679"/>
            <a:ext cx="1001371" cy="348462"/>
          </a:xfrm>
        </p:spPr>
        <p:txBody>
          <a:bodyPr/>
          <a:lstStyle/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9192" y="6375679"/>
            <a:ext cx="2829270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10832" y="6375679"/>
            <a:ext cx="1026415" cy="345796"/>
          </a:xfrm>
        </p:spPr>
        <p:txBody>
          <a:bodyPr/>
          <a:lstStyle/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50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988" y="382385"/>
            <a:ext cx="8269887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988" y="2286003"/>
            <a:ext cx="826988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988" y="6375679"/>
            <a:ext cx="1892900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007B56-030A-48E0-9FE4-5D5989A62447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75679"/>
            <a:ext cx="3343275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75679"/>
            <a:ext cx="2290761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6054E8-3EAE-479E-B5FF-2823BC5560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675685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9675685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735681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415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.png"/><Relationship Id="rId7" Type="http://schemas.openxmlformats.org/officeDocument/2006/relationships/image" Target="../media/image202.png"/><Relationship Id="rId12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24.png"/><Relationship Id="rId5" Type="http://schemas.openxmlformats.org/officeDocument/2006/relationships/image" Target="../media/image181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slide" Target="slide2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slide" Target="slide2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slide" Target="slide2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0.xml"/><Relationship Id="rId18" Type="http://schemas.openxmlformats.org/officeDocument/2006/relationships/slide" Target="slide59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slide" Target="slide36.xml"/><Relationship Id="rId17" Type="http://schemas.openxmlformats.org/officeDocument/2006/relationships/slide" Target="slide54.xml"/><Relationship Id="rId2" Type="http://schemas.openxmlformats.org/officeDocument/2006/relationships/slide" Target="slide7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32.xml"/><Relationship Id="rId5" Type="http://schemas.openxmlformats.org/officeDocument/2006/relationships/image" Target="../media/image3.png"/><Relationship Id="rId15" Type="http://schemas.openxmlformats.org/officeDocument/2006/relationships/slide" Target="slide47.xml"/><Relationship Id="rId10" Type="http://schemas.openxmlformats.org/officeDocument/2006/relationships/slide" Target="slide25.xml"/><Relationship Id="rId4" Type="http://schemas.openxmlformats.org/officeDocument/2006/relationships/slide" Target="slide4.xml"/><Relationship Id="rId9" Type="http://schemas.openxmlformats.org/officeDocument/2006/relationships/slide" Target="slide23.xml"/><Relationship Id="rId14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slide" Target="slide30.xml"/><Relationship Id="rId7" Type="http://schemas.openxmlformats.org/officeDocument/2006/relationships/image" Target="../media/image5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20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slide" Target="slide3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slide" Target="slide36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9.png"/><Relationship Id="rId7" Type="http://schemas.openxmlformats.org/officeDocument/2006/relationships/slide" Target="slide36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3.png"/><Relationship Id="rId7" Type="http://schemas.openxmlformats.org/officeDocument/2006/relationships/slide" Target="slide4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5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png"/><Relationship Id="rId7" Type="http://schemas.openxmlformats.org/officeDocument/2006/relationships/image" Target="../media/image750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30.pn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88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0.xml"/><Relationship Id="rId4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3.png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5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4.xml"/><Relationship Id="rId4" Type="http://schemas.openxmlformats.org/officeDocument/2006/relationships/image" Target="../media/image9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4.xml"/><Relationship Id="rId4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54.xml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image" Target="../media/image10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image" Target="../media/image3.png"/><Relationship Id="rId7" Type="http://schemas.openxmlformats.org/officeDocument/2006/relationships/slide" Target="slide6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2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chart" Target="../charts/chart1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6.png"/><Relationship Id="rId7" Type="http://schemas.openxmlformats.org/officeDocument/2006/relationships/slide" Target="slide59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1.png"/><Relationship Id="rId7" Type="http://schemas.openxmlformats.org/officeDocument/2006/relationships/slide" Target="slide59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7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12.png"/><Relationship Id="rId4" Type="http://schemas.openxmlformats.org/officeDocument/2006/relationships/image" Target="../media/image1060.png"/><Relationship Id="rId9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7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5" Type="http://schemas.openxmlformats.org/officeDocument/2006/relationships/image" Target="../media/image1130.png"/><Relationship Id="rId9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3.png"/><Relationship Id="rId7" Type="http://schemas.openxmlformats.org/officeDocument/2006/relationships/image" Target="../media/image119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02D9C3-A2D6-427B-9932-595C8854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905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8E10F-6597-44A0-9803-6CA358D71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21" r="28598" b="-1"/>
          <a:stretch/>
        </p:blipFill>
        <p:spPr>
          <a:xfrm>
            <a:off x="6794891" y="10"/>
            <a:ext cx="3111109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29F962F9-373D-428A-A8D8-2D9BCEFAE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796886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92AAB-7499-4432-BF24-E8411275B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327" y="1098388"/>
            <a:ext cx="6352564" cy="439498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Ireland’s Facts </a:t>
            </a:r>
            <a:br>
              <a:rPr lang="en-GB" dirty="0"/>
            </a:br>
            <a:r>
              <a:rPr lang="en-GB" dirty="0"/>
              <a:t>and </a:t>
            </a:r>
            <a:br>
              <a:rPr lang="en-GB" dirty="0"/>
            </a:br>
            <a:r>
              <a:rPr lang="en-GB" dirty="0"/>
              <a:t>Figures </a:t>
            </a:r>
            <a:br>
              <a:rPr lang="en-GB" dirty="0"/>
            </a:br>
            <a:r>
              <a:rPr lang="en-GB" dirty="0"/>
              <a:t>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7A114-E2EE-4697-9AF5-703166A48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327" y="5563388"/>
            <a:ext cx="6352564" cy="742279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</a:rPr>
              <a:t>Solution Pack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55704F-2692-4975-BBA1-97A45EFD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3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8F8E3D33-6F4C-400D-9EDE-338E0B568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851862" y="0"/>
            <a:ext cx="133756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470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Marriages and Deaths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was the total number of people who got married in 2018?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3 : Q1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653AF-1FDB-4EA3-8942-BC2EB538F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88" y="3285586"/>
            <a:ext cx="5316583" cy="1311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F4C6BA-837D-4119-8C0F-7F2C3FE41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88" y="1384017"/>
            <a:ext cx="6518230" cy="176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80D526-E5FA-4F15-A027-5B4BD5656F09}"/>
              </a:ext>
            </a:extLst>
          </p:cNvPr>
          <p:cNvSpPr txBox="1"/>
          <p:nvPr/>
        </p:nvSpPr>
        <p:spPr>
          <a:xfrm>
            <a:off x="1016988" y="4703353"/>
            <a:ext cx="479727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>
                <a:solidFill>
                  <a:srgbClr val="62B4C6"/>
                </a:solidFill>
              </a:rPr>
              <a:t>First calculate the TOTAL marriages in 2018.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41601B-D399-462E-BFE2-4D285A1A1E64}"/>
                  </a:ext>
                </a:extLst>
              </p:cNvPr>
              <p:cNvSpPr txBox="1"/>
              <p:nvPr/>
            </p:nvSpPr>
            <p:spPr>
              <a:xfrm>
                <a:off x="1016988" y="5118606"/>
                <a:ext cx="2356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20,389+664=21053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41601B-D399-462E-BFE2-4D285A1A1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5118606"/>
                <a:ext cx="2356414" cy="276999"/>
              </a:xfrm>
              <a:prstGeom prst="rect">
                <a:avLst/>
              </a:prstGeom>
              <a:blipFill>
                <a:blip r:embed="rId6"/>
                <a:stretch>
                  <a:fillRect l="-1813" r="-207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0810E24-DE43-496D-B557-21AB104608AA}"/>
              </a:ext>
            </a:extLst>
          </p:cNvPr>
          <p:cNvSpPr txBox="1"/>
          <p:nvPr/>
        </p:nvSpPr>
        <p:spPr>
          <a:xfrm>
            <a:off x="1019154" y="5535794"/>
            <a:ext cx="73438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>
                <a:solidFill>
                  <a:srgbClr val="62B4C6"/>
                </a:solidFill>
              </a:rPr>
              <a:t>We must multiply this by 2…as there are 2 people in each marriage.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C4848A-10BE-4237-8E3E-65B3AE4BDE3D}"/>
                  </a:ext>
                </a:extLst>
              </p:cNvPr>
              <p:cNvSpPr txBox="1"/>
              <p:nvPr/>
            </p:nvSpPr>
            <p:spPr>
              <a:xfrm>
                <a:off x="1016988" y="5947791"/>
                <a:ext cx="20438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21053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×2=42106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C4848A-10BE-4237-8E3E-65B3AE4BD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5947791"/>
                <a:ext cx="2043829" cy="276999"/>
              </a:xfrm>
              <a:prstGeom prst="rect">
                <a:avLst/>
              </a:prstGeom>
              <a:blipFill>
                <a:blip r:embed="rId7"/>
                <a:stretch>
                  <a:fillRect l="-2090" r="-2090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60C1E9B-F9FA-46EA-8530-B64D72E81BCC}"/>
              </a:ext>
            </a:extLst>
          </p:cNvPr>
          <p:cNvSpPr txBox="1"/>
          <p:nvPr/>
        </p:nvSpPr>
        <p:spPr>
          <a:xfrm>
            <a:off x="1019154" y="6366300"/>
            <a:ext cx="36695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42,106 people got married in 2018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2062CE-4C2F-44E1-B46D-28B0820488CD}"/>
              </a:ext>
            </a:extLst>
          </p:cNvPr>
          <p:cNvSpPr/>
          <p:nvPr/>
        </p:nvSpPr>
        <p:spPr>
          <a:xfrm>
            <a:off x="2382473" y="3304262"/>
            <a:ext cx="872455" cy="3187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6E3988-64C3-45B9-B0BC-1C6994C2E288}"/>
              </a:ext>
            </a:extLst>
          </p:cNvPr>
          <p:cNvSpPr/>
          <p:nvPr/>
        </p:nvSpPr>
        <p:spPr>
          <a:xfrm>
            <a:off x="3060817" y="3631653"/>
            <a:ext cx="538389" cy="3187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Marriages and Deaths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Create a suitable chart to illustrate the distribution of opposite sex and same sex marriages in 2018.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3 : Q2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F4C6BA-837D-4119-8C0F-7F2C3FE4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64" y="1758986"/>
            <a:ext cx="4329634" cy="1172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08494673-7622-4C9A-8A5D-1A2BB8A38A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957444"/>
                  </p:ext>
                </p:extLst>
              </p:nvPr>
            </p:nvGraphicFramePr>
            <p:xfrm>
              <a:off x="1054608" y="1762482"/>
              <a:ext cx="316934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670">
                      <a:extLst>
                        <a:ext uri="{9D8B030D-6E8A-4147-A177-3AD203B41FA5}">
                          <a16:colId xmlns:a16="http://schemas.microsoft.com/office/drawing/2014/main" val="581471381"/>
                        </a:ext>
                      </a:extLst>
                    </a:gridCol>
                    <a:gridCol w="1584670">
                      <a:extLst>
                        <a:ext uri="{9D8B030D-6E8A-4147-A177-3AD203B41FA5}">
                          <a16:colId xmlns:a16="http://schemas.microsoft.com/office/drawing/2014/main" val="11485704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Category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1999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Opposite Sex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20,389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68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Same Sex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664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957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08494673-7622-4C9A-8A5D-1A2BB8A38A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957444"/>
                  </p:ext>
                </p:extLst>
              </p:nvPr>
            </p:nvGraphicFramePr>
            <p:xfrm>
              <a:off x="1054608" y="1762482"/>
              <a:ext cx="316934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670">
                      <a:extLst>
                        <a:ext uri="{9D8B030D-6E8A-4147-A177-3AD203B41FA5}">
                          <a16:colId xmlns:a16="http://schemas.microsoft.com/office/drawing/2014/main" val="581471381"/>
                        </a:ext>
                      </a:extLst>
                    </a:gridCol>
                    <a:gridCol w="1584670">
                      <a:extLst>
                        <a:ext uri="{9D8B030D-6E8A-4147-A177-3AD203B41FA5}">
                          <a16:colId xmlns:a16="http://schemas.microsoft.com/office/drawing/2014/main" val="11485704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Category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1999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Opposite Sex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769" t="-108197" r="-192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868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Same Sex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769" t="-208197" r="-192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895703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5195385-6F03-461C-8EE4-A81DB6AD9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33884"/>
              </p:ext>
            </p:extLst>
          </p:nvPr>
        </p:nvGraphicFramePr>
        <p:xfrm>
          <a:off x="1054608" y="3224084"/>
          <a:ext cx="4722585" cy="314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1B07E969-3A65-4CF1-9F1C-D5652A0B96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Marriages and Deaths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Create a suitable chart to illustrate the distribution of opposite sex and same sex marriages in 2018.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3 : Q2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F4C6BA-837D-4119-8C0F-7F2C3FE4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08" y="3046793"/>
            <a:ext cx="4754010" cy="1287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08494673-7622-4C9A-8A5D-1A2BB8A38A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356329"/>
                  </p:ext>
                </p:extLst>
              </p:nvPr>
            </p:nvGraphicFramePr>
            <p:xfrm>
              <a:off x="1054608" y="1762482"/>
              <a:ext cx="475401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670">
                      <a:extLst>
                        <a:ext uri="{9D8B030D-6E8A-4147-A177-3AD203B41FA5}">
                          <a16:colId xmlns:a16="http://schemas.microsoft.com/office/drawing/2014/main" val="581471381"/>
                        </a:ext>
                      </a:extLst>
                    </a:gridCol>
                    <a:gridCol w="1584670">
                      <a:extLst>
                        <a:ext uri="{9D8B030D-6E8A-4147-A177-3AD203B41FA5}">
                          <a16:colId xmlns:a16="http://schemas.microsoft.com/office/drawing/2014/main" val="1148570451"/>
                        </a:ext>
                      </a:extLst>
                    </a:gridCol>
                    <a:gridCol w="1584670">
                      <a:extLst>
                        <a:ext uri="{9D8B030D-6E8A-4147-A177-3AD203B41FA5}">
                          <a16:colId xmlns:a16="http://schemas.microsoft.com/office/drawing/2014/main" val="16248853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Category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Degrees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1999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Opposite Sex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20,389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68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Same Sex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664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957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08494673-7622-4C9A-8A5D-1A2BB8A38A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356329"/>
                  </p:ext>
                </p:extLst>
              </p:nvPr>
            </p:nvGraphicFramePr>
            <p:xfrm>
              <a:off x="1054608" y="1762482"/>
              <a:ext cx="475401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670">
                      <a:extLst>
                        <a:ext uri="{9D8B030D-6E8A-4147-A177-3AD203B41FA5}">
                          <a16:colId xmlns:a16="http://schemas.microsoft.com/office/drawing/2014/main" val="581471381"/>
                        </a:ext>
                      </a:extLst>
                    </a:gridCol>
                    <a:gridCol w="1584670">
                      <a:extLst>
                        <a:ext uri="{9D8B030D-6E8A-4147-A177-3AD203B41FA5}">
                          <a16:colId xmlns:a16="http://schemas.microsoft.com/office/drawing/2014/main" val="1148570451"/>
                        </a:ext>
                      </a:extLst>
                    </a:gridCol>
                    <a:gridCol w="1584670">
                      <a:extLst>
                        <a:ext uri="{9D8B030D-6E8A-4147-A177-3AD203B41FA5}">
                          <a16:colId xmlns:a16="http://schemas.microsoft.com/office/drawing/2014/main" val="16248853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Category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Degrees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1999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Opposite Sex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769" t="-108197" r="-10192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68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Same Sex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769" t="-208197" r="-10192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95703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78120C4-52E6-49A5-9D39-A3165E928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877700"/>
              </p:ext>
            </p:extLst>
          </p:nvPr>
        </p:nvGraphicFramePr>
        <p:xfrm>
          <a:off x="5189551" y="1765791"/>
          <a:ext cx="5254419" cy="350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A5B737-3989-443A-8DC7-BBFB1D84B1EC}"/>
              </a:ext>
            </a:extLst>
          </p:cNvPr>
          <p:cNvSpPr txBox="1"/>
          <p:nvPr/>
        </p:nvSpPr>
        <p:spPr>
          <a:xfrm>
            <a:off x="1016988" y="4497567"/>
            <a:ext cx="479727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>
                <a:solidFill>
                  <a:srgbClr val="62B4C6"/>
                </a:solidFill>
              </a:rPr>
              <a:t>First calculate the TOTAL marriages in 2018.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761BF4-2CF9-46C1-BB2E-7BA05FAA1898}"/>
                  </a:ext>
                </a:extLst>
              </p:cNvPr>
              <p:cNvSpPr txBox="1"/>
              <p:nvPr/>
            </p:nvSpPr>
            <p:spPr>
              <a:xfrm>
                <a:off x="1016988" y="4912820"/>
                <a:ext cx="2356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20,389+664=21053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761BF4-2CF9-46C1-BB2E-7BA05FAA1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4912820"/>
                <a:ext cx="2356414" cy="276999"/>
              </a:xfrm>
              <a:prstGeom prst="rect">
                <a:avLst/>
              </a:prstGeom>
              <a:blipFill>
                <a:blip r:embed="rId7"/>
                <a:stretch>
                  <a:fillRect l="-1813" r="-207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19068E-D7C9-4C94-B116-6BBA33C81149}"/>
                  </a:ext>
                </a:extLst>
              </p:cNvPr>
              <p:cNvSpPr txBox="1"/>
              <p:nvPr/>
            </p:nvSpPr>
            <p:spPr>
              <a:xfrm>
                <a:off x="1054608" y="5415994"/>
                <a:ext cx="2434962" cy="951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b="1" dirty="0">
                    <a:solidFill>
                      <a:srgbClr val="62B4C6"/>
                    </a:solidFill>
                  </a:rPr>
                  <a:t>Opposite Sex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20389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21053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360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=348.65°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19068E-D7C9-4C94-B116-6BBA33C81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08" y="5415994"/>
                <a:ext cx="2434962" cy="951351"/>
              </a:xfrm>
              <a:prstGeom prst="rect">
                <a:avLst/>
              </a:prstGeom>
              <a:blipFill>
                <a:blip r:embed="rId8"/>
                <a:stretch>
                  <a:fillRect l="-5764" t="-8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75829E-6F50-424F-9D39-994A7A6BC923}"/>
                  </a:ext>
                </a:extLst>
              </p:cNvPr>
              <p:cNvSpPr txBox="1"/>
              <p:nvPr/>
            </p:nvSpPr>
            <p:spPr>
              <a:xfrm>
                <a:off x="4234185" y="5415290"/>
                <a:ext cx="2306722" cy="951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b="1" dirty="0">
                    <a:solidFill>
                      <a:srgbClr val="62B4C6"/>
                    </a:solidFill>
                  </a:rPr>
                  <a:t>Same Sex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664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21053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360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11.35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75829E-6F50-424F-9D39-994A7A6BC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185" y="5415290"/>
                <a:ext cx="2306722" cy="951351"/>
              </a:xfrm>
              <a:prstGeom prst="rect">
                <a:avLst/>
              </a:prstGeom>
              <a:blipFill>
                <a:blip r:embed="rId9"/>
                <a:stretch>
                  <a:fillRect l="-6349" t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1D1ACCE-0C54-4884-9FA5-0826E4A04268}"/>
                  </a:ext>
                </a:extLst>
              </p:cNvPr>
              <p:cNvSpPr/>
              <p:nvPr/>
            </p:nvSpPr>
            <p:spPr>
              <a:xfrm>
                <a:off x="4511185" y="2117398"/>
                <a:ext cx="10246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B08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348.65</m:t>
                      </m:r>
                      <m:r>
                        <a:rPr lang="en-GB" i="1" smtClean="0">
                          <a:solidFill>
                            <a:srgbClr val="0B08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>
                  <a:solidFill>
                    <a:srgbClr val="0B082E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1D1ACCE-0C54-4884-9FA5-0826E4A04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85" y="2117398"/>
                <a:ext cx="102463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32C660C-2121-48C9-9E2F-DEB21DDC5A39}"/>
                  </a:ext>
                </a:extLst>
              </p:cNvPr>
              <p:cNvSpPr/>
              <p:nvPr/>
            </p:nvSpPr>
            <p:spPr>
              <a:xfrm>
                <a:off x="4511184" y="2463033"/>
                <a:ext cx="896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B08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11.35</m:t>
                      </m:r>
                      <m:r>
                        <a:rPr lang="en-GB" i="1" smtClean="0">
                          <a:solidFill>
                            <a:srgbClr val="0B08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>
                  <a:solidFill>
                    <a:srgbClr val="0B082E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32C660C-2121-48C9-9E2F-DEB21DDC5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84" y="2463033"/>
                <a:ext cx="89639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id="{A79CE2B3-AF19-4508-9014-9711FF7C2E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Marriages and Deaths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Using the Registered Birth and Death Figures on pages 6 and 7 calculate the ratios of births to deaths in Ireland in 2018. 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3 : Q3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6C41A0-1B7E-4131-8186-8C14FCBC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1819935"/>
            <a:ext cx="2433784" cy="1784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1F74F-E1A8-43D6-A480-CA21C4C43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860" y="1819935"/>
            <a:ext cx="4964362" cy="1080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F27E55-AB67-47F2-B9B0-E3C88E32FCDB}"/>
                  </a:ext>
                </a:extLst>
              </p:cNvPr>
              <p:cNvSpPr txBox="1"/>
              <p:nvPr/>
            </p:nvSpPr>
            <p:spPr>
              <a:xfrm>
                <a:off x="1151212" y="4375546"/>
                <a:ext cx="929742" cy="1785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𝐁𝐢𝐫𝐭𝐡𝐬</m:t>
                          </m:r>
                        </m:num>
                        <m:den>
                          <m:r>
                            <a:rPr lang="en-GB" b="1" i="0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𝐃𝐞𝐚𝐭𝐡𝐬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61016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31116</m:t>
                          </m:r>
                        </m:den>
                      </m:f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=1.96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F27E55-AB67-47F2-B9B0-E3C88E32F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212" y="4375546"/>
                <a:ext cx="929742" cy="1785169"/>
              </a:xfrm>
              <a:prstGeom prst="rect">
                <a:avLst/>
              </a:prstGeom>
              <a:blipFill>
                <a:blip r:embed="rId6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C92A98-432A-4ECF-A5E8-CD0848FEE12F}"/>
                  </a:ext>
                </a:extLst>
              </p:cNvPr>
              <p:cNvSpPr txBox="1"/>
              <p:nvPr/>
            </p:nvSpPr>
            <p:spPr>
              <a:xfrm>
                <a:off x="3283414" y="4375546"/>
                <a:ext cx="1584536" cy="1061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dirty="0">
                    <a:solidFill>
                      <a:srgbClr val="0B082E"/>
                    </a:solidFill>
                  </a:rPr>
                  <a:t>Ratio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b="1" dirty="0">
                    <a:solidFill>
                      <a:srgbClr val="0B082E"/>
                    </a:solidFill>
                  </a:rPr>
                  <a:t>Births : Deaths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1.96 :1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C92A98-432A-4ECF-A5E8-CD0848FEE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414" y="4375546"/>
                <a:ext cx="1584536" cy="1061829"/>
              </a:xfrm>
              <a:prstGeom prst="rect">
                <a:avLst/>
              </a:prstGeom>
              <a:blipFill>
                <a:blip r:embed="rId7"/>
                <a:stretch>
                  <a:fillRect l="-9231" t="-7471" r="-8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49EFC0B-8819-42C2-B9EA-CA01966CCFD0}"/>
              </a:ext>
            </a:extLst>
          </p:cNvPr>
          <p:cNvSpPr txBox="1"/>
          <p:nvPr/>
        </p:nvSpPr>
        <p:spPr>
          <a:xfrm>
            <a:off x="1151212" y="3759620"/>
            <a:ext cx="76918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>
                <a:solidFill>
                  <a:srgbClr val="62B4C6"/>
                </a:solidFill>
              </a:rPr>
              <a:t>Calculate how many births there were per each death in Ireland in 2018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C08037-7613-4286-A457-8AD186B55B99}"/>
              </a:ext>
            </a:extLst>
          </p:cNvPr>
          <p:cNvCxnSpPr/>
          <p:nvPr/>
        </p:nvCxnSpPr>
        <p:spPr>
          <a:xfrm>
            <a:off x="2676088" y="4462943"/>
            <a:ext cx="0" cy="1417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91993113-8284-4A2B-B96C-38AB3169C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F2EB28-36BE-4FB1-A76F-3FBCA5C401C0}"/>
              </a:ext>
            </a:extLst>
          </p:cNvPr>
          <p:cNvSpPr/>
          <p:nvPr/>
        </p:nvSpPr>
        <p:spPr>
          <a:xfrm>
            <a:off x="2514912" y="1856743"/>
            <a:ext cx="872455" cy="3187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B01B2A-91F1-490A-BBA0-094BA581FE80}"/>
              </a:ext>
            </a:extLst>
          </p:cNvPr>
          <p:cNvSpPr/>
          <p:nvPr/>
        </p:nvSpPr>
        <p:spPr>
          <a:xfrm>
            <a:off x="5670571" y="1856742"/>
            <a:ext cx="872455" cy="3187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Employment &amp; Unemployment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4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279649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Employment and Unemployment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Using the estimated population of Ireland on page 5 and the figure for those unemployed in Q3, 2019, calculate the unemployment rate (those unemployed as a percentage of the population).  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4 :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0E6B67-4F33-42E2-8796-D051BC1BEF89}"/>
                  </a:ext>
                </a:extLst>
              </p:cNvPr>
              <p:cNvSpPr txBox="1"/>
              <p:nvPr/>
            </p:nvSpPr>
            <p:spPr>
              <a:xfrm>
                <a:off x="3640206" y="3679191"/>
                <a:ext cx="2339153" cy="23301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𝐔𝐧𝐞𝐦𝐩𝐥𝐨𝐲𝐞𝐝</m:t>
                          </m:r>
                        </m:num>
                        <m:den>
                          <m:r>
                            <a:rPr lang="en-GB" b="1" i="0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𝐏𝐨𝐩𝐮𝐥𝐚𝐭𝐢𝐨𝐧</m:t>
                          </m:r>
                        </m:den>
                      </m:f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128,000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4,921,500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2.6%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0E6B67-4F33-42E2-8796-D051BC1BE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206" y="3679191"/>
                <a:ext cx="2339153" cy="2330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72A42D8-738F-48F1-A636-78510BBE014B}"/>
                  </a:ext>
                </a:extLst>
              </p:cNvPr>
              <p:cNvSpPr/>
              <p:nvPr/>
            </p:nvSpPr>
            <p:spPr>
              <a:xfrm>
                <a:off x="1016456" y="3679192"/>
                <a:ext cx="2272572" cy="1179511"/>
              </a:xfrm>
              <a:prstGeom prst="roundRect">
                <a:avLst/>
              </a:prstGeom>
              <a:solidFill>
                <a:srgbClr val="62B4C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Unemployment Rate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Unemployed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Population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72A42D8-738F-48F1-A636-78510BBE0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56" y="3679192"/>
                <a:ext cx="2272572" cy="117951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0D454A-B5CF-4F99-80A0-18EB68991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021" y="2249487"/>
            <a:ext cx="2934854" cy="285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321EA-37BC-45E4-9D10-788648DCB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88" y="2324989"/>
            <a:ext cx="2623218" cy="957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A9543D-8E48-4A7F-BAC5-35967268A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951" y="2182976"/>
            <a:ext cx="2000098" cy="12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Employment and Unemployment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10"/>
            <a:ext cx="8345126" cy="3294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Using the figure on page 8 for the number of lone parent households in the state in Q3 in 2019, calculate how many households are in the state?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4 :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8B557A-252B-4E2A-A0CC-6D40CCEB7E62}"/>
                  </a:ext>
                </a:extLst>
              </p:cNvPr>
              <p:cNvSpPr txBox="1"/>
              <p:nvPr/>
            </p:nvSpPr>
            <p:spPr>
              <a:xfrm>
                <a:off x="1142823" y="2903621"/>
                <a:ext cx="2425344" cy="1541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239,500=12.6%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239,500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12.6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1,900,794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8B557A-252B-4E2A-A0CC-6D40CCEB7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23" y="2903621"/>
                <a:ext cx="2425344" cy="1541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333202-7291-4EF7-B9CE-BE69A08D4AB6}"/>
                  </a:ext>
                </a:extLst>
              </p:cNvPr>
              <p:cNvSpPr txBox="1"/>
              <p:nvPr/>
            </p:nvSpPr>
            <p:spPr>
              <a:xfrm>
                <a:off x="1142823" y="4614725"/>
                <a:ext cx="7634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dirty="0">
                    <a:solidFill>
                      <a:srgbClr val="0B082E"/>
                    </a:solidFill>
                  </a:rPr>
                  <a:t>There were approximately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𝟗𝟎𝟎</m:t>
                    </m:r>
                    <m:r>
                      <a:rPr lang="en-GB" b="1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𝟕𝟗𝟒</m:t>
                    </m:r>
                  </m:oMath>
                </a14:m>
                <a:r>
                  <a:rPr lang="en-GB" b="1" dirty="0">
                    <a:solidFill>
                      <a:srgbClr val="0B082E"/>
                    </a:solidFill>
                  </a:rPr>
                  <a:t> households in Ireland in Q3 2019.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333202-7291-4EF7-B9CE-BE69A08D4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23" y="4614725"/>
                <a:ext cx="7634782" cy="276999"/>
              </a:xfrm>
              <a:prstGeom prst="rect">
                <a:avLst/>
              </a:prstGeom>
              <a:blipFill>
                <a:blip r:embed="rId5"/>
                <a:stretch>
                  <a:fillRect l="-1836" t="-28889" r="-1756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B099C0B-BA4F-471F-8421-EE35983CF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138" y="1844100"/>
            <a:ext cx="2533737" cy="2189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612355-1DBC-4277-BAEE-E3935AD41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88" y="1844100"/>
            <a:ext cx="3522960" cy="713372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27EA5361-8F94-4BBF-AF97-AE5B086DB9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5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87982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Health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Use the information on page 9 to calculate the Ireland’s Health Expenditure in 2012 and write your answer in digits rather than words, to the nearest euro.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Section 6 : Q1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D1B43-FD7E-4DCA-B26B-50A238744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626" y="1788195"/>
            <a:ext cx="3309488" cy="2234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A215CF-27DD-4AB6-ADA1-AE04BAB9B6C1}"/>
                  </a:ext>
                </a:extLst>
              </p:cNvPr>
              <p:cNvSpPr txBox="1"/>
              <p:nvPr/>
            </p:nvSpPr>
            <p:spPr>
              <a:xfrm>
                <a:off x="1016988" y="3092634"/>
                <a:ext cx="3180358" cy="2090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€21.1 </m:t>
                      </m:r>
                      <m:r>
                        <m:rPr>
                          <m:sty m:val="p"/>
                        </m:rP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Billion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=21,100,000,000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21,100,000,000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=113%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21,100,000,000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113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18,672,566,370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A215CF-27DD-4AB6-ADA1-AE04BAB9B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3092634"/>
                <a:ext cx="3180358" cy="2090059"/>
              </a:xfrm>
              <a:prstGeom prst="rect">
                <a:avLst/>
              </a:prstGeom>
              <a:blipFill>
                <a:blip r:embed="rId5"/>
                <a:stretch>
                  <a:fillRect l="-2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4EAB58A-6CEE-4C39-985A-5FCC52A64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8" y="1856433"/>
            <a:ext cx="4444245" cy="10034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0B60DB-AA8F-4070-BFB0-CCDEEC77EB69}"/>
              </a:ext>
            </a:extLst>
          </p:cNvPr>
          <p:cNvSpPr/>
          <p:nvPr/>
        </p:nvSpPr>
        <p:spPr>
          <a:xfrm>
            <a:off x="1016988" y="5318400"/>
            <a:ext cx="795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Ireland’s Health Expenditure in 2012 was approximately €18,672,566,370</a:t>
            </a:r>
          </a:p>
        </p:txBody>
      </p:sp>
    </p:spTree>
    <p:extLst>
      <p:ext uri="{BB962C8B-B14F-4D97-AF65-F5344CB8AC3E}">
        <p14:creationId xmlns:p14="http://schemas.microsoft.com/office/powerpoint/2010/main" val="37146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Health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percentage increase in the number of GPs treating under the GMS scheme from 2013 to 2017, correct to 2 decimal places.  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6 :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A215CF-27DD-4AB6-ADA1-AE04BAB9B6C1}"/>
                  </a:ext>
                </a:extLst>
              </p:cNvPr>
              <p:cNvSpPr txBox="1"/>
              <p:nvPr/>
            </p:nvSpPr>
            <p:spPr>
              <a:xfrm>
                <a:off x="3884103" y="3460462"/>
                <a:ext cx="2339153" cy="3152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𝐈𝐧𝐜𝐫𝐞𝐚𝐬𝐞</m:t>
                          </m:r>
                        </m:num>
                        <m:den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𝐎𝐫𝐢𝐠𝐢𝐧𝐚𝐥</m:t>
                          </m:r>
                        </m:den>
                      </m:f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3005−2413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2413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592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2413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24.53%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A215CF-27DD-4AB6-ADA1-AE04BAB9B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103" y="3460462"/>
                <a:ext cx="2339153" cy="31520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47D448E-C354-441A-B39E-9D122B912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627" y="1744103"/>
            <a:ext cx="2786554" cy="230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468F21E-EE85-48D4-9222-D24331900A10}"/>
                  </a:ext>
                </a:extLst>
              </p:cNvPr>
              <p:cNvSpPr/>
              <p:nvPr/>
            </p:nvSpPr>
            <p:spPr>
              <a:xfrm>
                <a:off x="1193772" y="3460462"/>
                <a:ext cx="2272572" cy="1179511"/>
              </a:xfrm>
              <a:prstGeom prst="roundRect">
                <a:avLst/>
              </a:prstGeom>
              <a:solidFill>
                <a:srgbClr val="62B4C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Percentage Increase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Increase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Original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468F21E-EE85-48D4-9222-D24331900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72" y="3460462"/>
                <a:ext cx="2272572" cy="11795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5D714EA-7B76-4A9A-A9C8-753205AE3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919" y="1818134"/>
            <a:ext cx="4065870" cy="1373879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FBAF71B3-A95C-4F9D-AA23-1B44705C7A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14D985-648F-456A-8C06-EA3FD3F203AE}"/>
              </a:ext>
            </a:extLst>
          </p:cNvPr>
          <p:cNvSpPr/>
          <p:nvPr/>
        </p:nvSpPr>
        <p:spPr>
          <a:xfrm>
            <a:off x="4446564" y="1866554"/>
            <a:ext cx="719225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A767F4-320C-4FE4-9EDB-097D9941B2C4}"/>
              </a:ext>
            </a:extLst>
          </p:cNvPr>
          <p:cNvSpPr/>
          <p:nvPr/>
        </p:nvSpPr>
        <p:spPr>
          <a:xfrm>
            <a:off x="2602384" y="2832855"/>
            <a:ext cx="644155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F66B-863D-45E7-8E46-F32F63EA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070" y="0"/>
            <a:ext cx="4167930" cy="68580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6149975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03" y="382385"/>
            <a:ext cx="4887917" cy="1492132"/>
          </a:xfrm>
        </p:spPr>
        <p:txBody>
          <a:bodyPr>
            <a:normAutofit/>
          </a:bodyPr>
          <a:lstStyle/>
          <a:p>
            <a:br>
              <a:rPr lang="en-GB" sz="4700" dirty="0"/>
            </a:br>
            <a:r>
              <a:rPr lang="en-GB" sz="4700" dirty="0"/>
              <a:t>About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3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03" y="2286001"/>
            <a:ext cx="4887917" cy="4222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activity pack was designed to accompany the </a:t>
            </a:r>
            <a:r>
              <a:rPr lang="en-GB" dirty="0">
                <a:solidFill>
                  <a:srgbClr val="3DB2C5"/>
                </a:solidFill>
              </a:rPr>
              <a:t>Ireland’s Facts and Figures 2019 </a:t>
            </a:r>
            <a:r>
              <a:rPr lang="en-GB" dirty="0"/>
              <a:t>Booklet created by the CSO, exploring their data through questions on percentages and charts and graphs.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BFD5A28A-596E-4D2C-833F-87DE8DF7B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Environment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6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3615177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Environment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Use the figure given for yearly average rainfall to calculate the average rainfall in Ireland:</a:t>
            </a:r>
          </a:p>
          <a:p>
            <a:pPr marL="514350" indent="-514350">
              <a:buAutoNum type="romanLcParenBoth"/>
            </a:pPr>
            <a:r>
              <a:rPr lang="en-GB" dirty="0"/>
              <a:t>Per month</a:t>
            </a:r>
          </a:p>
          <a:p>
            <a:pPr marL="514350" indent="-514350">
              <a:buAutoNum type="romanLcParenBoth"/>
            </a:pPr>
            <a:r>
              <a:rPr lang="en-GB" dirty="0"/>
              <a:t>Per day (assume a 365 day year)</a:t>
            </a:r>
          </a:p>
          <a:p>
            <a:pPr marL="514350" indent="-514350">
              <a:buAutoNum type="romanLcParenBoth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Section 6 :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B55D79-8D14-488B-A21F-E452295DCD7F}"/>
                  </a:ext>
                </a:extLst>
              </p:cNvPr>
              <p:cNvSpPr txBox="1"/>
              <p:nvPr/>
            </p:nvSpPr>
            <p:spPr>
              <a:xfrm>
                <a:off x="1016988" y="5149339"/>
                <a:ext cx="2339153" cy="13472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B4C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Per Month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1,224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=102 </m:t>
                      </m:r>
                      <m:r>
                        <m:rPr>
                          <m:sty m:val="p"/>
                        </m:rP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mm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B55D79-8D14-488B-A21F-E452295DC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5149339"/>
                <a:ext cx="2339153" cy="1347292"/>
              </a:xfrm>
              <a:prstGeom prst="rect">
                <a:avLst/>
              </a:prstGeom>
              <a:blipFill>
                <a:blip r:embed="rId4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DE7D47-BD97-4ECE-A2D8-D1AD84552354}"/>
                  </a:ext>
                </a:extLst>
              </p:cNvPr>
              <p:cNvSpPr txBox="1"/>
              <p:nvPr/>
            </p:nvSpPr>
            <p:spPr>
              <a:xfrm>
                <a:off x="3542074" y="5149339"/>
                <a:ext cx="2339153" cy="13472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B4C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Per Day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1,224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365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=3.35 </m:t>
                      </m:r>
                      <m:r>
                        <m:rPr>
                          <m:sty m:val="p"/>
                        </m:rP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mm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DE7D47-BD97-4ECE-A2D8-D1AD84552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074" y="5149339"/>
                <a:ext cx="2339153" cy="1347292"/>
              </a:xfrm>
              <a:prstGeom prst="rect">
                <a:avLst/>
              </a:prstGeom>
              <a:blipFill>
                <a:blip r:embed="rId5"/>
                <a:stretch>
                  <a:fillRect l="-5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4D87601-6476-4C00-8032-1842D2463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8" y="2695573"/>
            <a:ext cx="5753472" cy="22228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990AFA-43B4-4FFA-9CEE-FA5D782324DB}"/>
              </a:ext>
            </a:extLst>
          </p:cNvPr>
          <p:cNvCxnSpPr/>
          <p:nvPr/>
        </p:nvCxnSpPr>
        <p:spPr>
          <a:xfrm>
            <a:off x="3129094" y="5277637"/>
            <a:ext cx="0" cy="1140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7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Environment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percentage decrease in the number of bus and coach passenger journeys from the period 2005 – 2009 to 2018, correct to two decimal places.</a:t>
            </a:r>
          </a:p>
          <a:p>
            <a:pPr marL="514350" indent="-514350">
              <a:buAutoNum type="romanLcParenBoth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Section 6 :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A8962C-E936-4B1D-BD9E-C0B7FB8F1CD1}"/>
                  </a:ext>
                </a:extLst>
              </p:cNvPr>
              <p:cNvSpPr txBox="1"/>
              <p:nvPr/>
            </p:nvSpPr>
            <p:spPr>
              <a:xfrm>
                <a:off x="3884103" y="3275904"/>
                <a:ext cx="2339153" cy="3152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𝐃𝐞𝐜𝐫𝐞𝐚𝐬𝐞</m:t>
                          </m:r>
                        </m:num>
                        <m:den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𝐎𝐫𝐢𝐠𝐢𝐧𝐚𝐥</m:t>
                          </m:r>
                        </m:den>
                      </m:f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234.1−226.7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234.1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7.4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234.1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3.16%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A8962C-E936-4B1D-BD9E-C0B7FB8F1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103" y="3275904"/>
                <a:ext cx="2339153" cy="31520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A18DDC8-77EE-4216-A573-F9E9ABBB5C9C}"/>
                  </a:ext>
                </a:extLst>
              </p:cNvPr>
              <p:cNvSpPr/>
              <p:nvPr/>
            </p:nvSpPr>
            <p:spPr>
              <a:xfrm>
                <a:off x="1193772" y="3275904"/>
                <a:ext cx="2272572" cy="1179511"/>
              </a:xfrm>
              <a:prstGeom prst="roundRect">
                <a:avLst/>
              </a:prstGeom>
              <a:solidFill>
                <a:srgbClr val="62B4C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Percentage Decrease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Decrease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Original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A18DDC8-77EE-4216-A573-F9E9ABBB5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72" y="3275904"/>
                <a:ext cx="2272572" cy="117951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DA28C23-ABBC-423B-9B41-7EEE4BCF4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8" y="1803394"/>
            <a:ext cx="8269887" cy="1215938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B1970F2E-5340-46ED-8054-41EFAEC7C3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CDA550-DC87-42C8-9F05-C9212F46B1C3}"/>
              </a:ext>
            </a:extLst>
          </p:cNvPr>
          <p:cNvSpPr/>
          <p:nvPr/>
        </p:nvSpPr>
        <p:spPr>
          <a:xfrm>
            <a:off x="5721690" y="2226805"/>
            <a:ext cx="1727734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CD6926-0B84-4817-9230-76ACD3887DAC}"/>
              </a:ext>
            </a:extLst>
          </p:cNvPr>
          <p:cNvSpPr/>
          <p:nvPr/>
        </p:nvSpPr>
        <p:spPr>
          <a:xfrm>
            <a:off x="3298670" y="2628269"/>
            <a:ext cx="1717947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Equality &amp; Discrimination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7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254086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Equality and Discrimination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6122043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Four statements are given on page 12. Explain why it is not possible to use a chart to compare the percentages given in those statements?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7 : Q1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BE0AF-6A7B-45C5-96E5-B8D7DC7E550F}"/>
              </a:ext>
            </a:extLst>
          </p:cNvPr>
          <p:cNvSpPr/>
          <p:nvPr/>
        </p:nvSpPr>
        <p:spPr>
          <a:xfrm>
            <a:off x="1016989" y="2303956"/>
            <a:ext cx="602976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0B082E"/>
                </a:solidFill>
              </a:rPr>
              <a:t>Whilst we are given a number of percentages, they are not percentages of the same number.  For example</a:t>
            </a:r>
          </a:p>
          <a:p>
            <a:pPr lvl="0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33.2% - This is 33.2% of those that identify as LGBTI+.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34.1% - This is 34.1% of those who experienced discrimination.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33.0% - This is 33% of those who experienced discrimination in the workplace.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13.1% - This is 13.1% of those who experienced discrimination in the workplace.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90B11F-459A-4D64-A80C-DF23E502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877" y="910209"/>
            <a:ext cx="2220398" cy="251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8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:a16="http://schemas.microsoft.com/office/drawing/2014/main" id="{F1028999-B5FC-4A71-BB11-14EDD68331B5}"/>
              </a:ext>
            </a:extLst>
          </p:cNvPr>
          <p:cNvSpPr/>
          <p:nvPr/>
        </p:nvSpPr>
        <p:spPr>
          <a:xfrm>
            <a:off x="2634881" y="4423498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3</a:t>
            </a:r>
          </a:p>
        </p:txBody>
      </p:sp>
      <p:sp>
        <p:nvSpPr>
          <p:cNvPr id="11" name="Rectangle: Rounded Corners 10">
            <a:hlinkClick r:id="rId7" action="ppaction://hlinksldjump"/>
            <a:extLst>
              <a:ext uri="{FF2B5EF4-FFF2-40B4-BE49-F238E27FC236}">
                <a16:creationId xmlns:a16="http://schemas.microsoft.com/office/drawing/2014/main" id="{7480F51B-B641-477D-9435-3661771D9903}"/>
              </a:ext>
            </a:extLst>
          </p:cNvPr>
          <p:cNvSpPr/>
          <p:nvPr/>
        </p:nvSpPr>
        <p:spPr>
          <a:xfrm>
            <a:off x="2634881" y="5074047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171191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percentage of 2016 graduates were in substantial employment in the first year after their graduation?</a:t>
            </a:r>
          </a:p>
          <a:p>
            <a:pPr marL="0" indent="0">
              <a:buNone/>
            </a:pPr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8 :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0CCF21-D036-4D1E-B4F7-0A0078B26F67}"/>
                  </a:ext>
                </a:extLst>
              </p:cNvPr>
              <p:cNvSpPr txBox="1"/>
              <p:nvPr/>
            </p:nvSpPr>
            <p:spPr>
              <a:xfrm>
                <a:off x="3783423" y="2065353"/>
                <a:ext cx="2339153" cy="13485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80%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0CCF21-D036-4D1E-B4F7-0A0078B26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23" y="2065353"/>
                <a:ext cx="2339153" cy="1348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FAEE7FA-ED19-49F1-BBDE-3BEF21D5A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88" y="2065353"/>
            <a:ext cx="2398991" cy="2156988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E7E22E28-0386-49AF-9E7E-B8CBA39AC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Estimate the median yearly salary using the figures provided on page 13.</a:t>
            </a:r>
          </a:p>
          <a:p>
            <a:pPr marL="0" indent="0">
              <a:buNone/>
            </a:pPr>
            <a:r>
              <a:rPr lang="en-GB" dirty="0"/>
              <a:t>Why do you think the median is given as a measure of the central tendency (measure of the average) instead of the mean</a:t>
            </a:r>
            <a:r>
              <a:rPr lang="en-GB" b="1" dirty="0"/>
              <a:t>?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8 : Q2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F9D7D-C15A-4463-A7E0-9E1D1D68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2420101"/>
            <a:ext cx="5190865" cy="2620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DAFC-7660-48B5-B841-77513F4B8AC7}"/>
                  </a:ext>
                </a:extLst>
              </p:cNvPr>
              <p:cNvSpPr txBox="1"/>
              <p:nvPr/>
            </p:nvSpPr>
            <p:spPr>
              <a:xfrm>
                <a:off x="6556367" y="2420101"/>
                <a:ext cx="2107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475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×52=€24,700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DAFC-7660-48B5-B841-77513F4B8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367" y="2420101"/>
                <a:ext cx="2107949" cy="276999"/>
              </a:xfrm>
              <a:prstGeom prst="rect">
                <a:avLst/>
              </a:prstGeom>
              <a:blipFill>
                <a:blip r:embed="rId5"/>
                <a:stretch>
                  <a:fillRect l="-4058" r="-290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6C3349-5116-4B66-A5B8-1EA6D57E27AE}"/>
                  </a:ext>
                </a:extLst>
              </p:cNvPr>
              <p:cNvSpPr txBox="1"/>
              <p:nvPr/>
            </p:nvSpPr>
            <p:spPr>
              <a:xfrm>
                <a:off x="6556367" y="3036027"/>
                <a:ext cx="2275431" cy="955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b="1" dirty="0">
                    <a:latin typeface="Cambria Math" panose="02040503050406030204" pitchFamily="18" charset="0"/>
                  </a:rPr>
                  <a:t>Greater Accuracy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475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≈€24,768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6C3349-5116-4B66-A5B8-1EA6D57E2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367" y="3036027"/>
                <a:ext cx="2275431" cy="955903"/>
              </a:xfrm>
              <a:prstGeom prst="rect">
                <a:avLst/>
              </a:prstGeom>
              <a:blipFill>
                <a:blip r:embed="rId6"/>
                <a:stretch>
                  <a:fillRect l="-6434" t="-8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E27590D-5D31-40F2-8265-1DCFCC438143}"/>
              </a:ext>
            </a:extLst>
          </p:cNvPr>
          <p:cNvSpPr/>
          <p:nvPr/>
        </p:nvSpPr>
        <p:spPr>
          <a:xfrm>
            <a:off x="1016988" y="5310987"/>
            <a:ext cx="8152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0B082E"/>
                </a:solidFill>
              </a:rPr>
              <a:t>The median is a good measure of the middle of a set of data that may have outliers. </a:t>
            </a:r>
          </a:p>
          <a:p>
            <a:pPr lvl="0"/>
            <a:r>
              <a:rPr lang="en-GB" b="1" dirty="0">
                <a:solidFill>
                  <a:srgbClr val="0B082E"/>
                </a:solidFill>
              </a:rPr>
              <a:t>Extreme values, such as unusually high salaries, do not affect the median as strongly as they do the mean.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74BF8C2D-C147-488B-9B53-3FD6A1E00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range in highest and lowest earnings.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8 : Q3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D9703-F2A9-459D-B68D-B9679ED6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1524001"/>
            <a:ext cx="5098793" cy="2737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D7876C-3467-441F-8781-7A432D9F8893}"/>
                  </a:ext>
                </a:extLst>
              </p:cNvPr>
              <p:cNvSpPr txBox="1"/>
              <p:nvPr/>
            </p:nvSpPr>
            <p:spPr>
              <a:xfrm>
                <a:off x="6451148" y="2648364"/>
                <a:ext cx="1939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625−355=€270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D7876C-3467-441F-8781-7A432D9F8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148" y="2648364"/>
                <a:ext cx="1939634" cy="276999"/>
              </a:xfrm>
              <a:prstGeom prst="rect">
                <a:avLst/>
              </a:prstGeom>
              <a:blipFill>
                <a:blip r:embed="rId5"/>
                <a:stretch>
                  <a:fillRect l="-2201" r="-2516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04E5BEA-25CA-421B-97E5-2C8C4DC68A67}"/>
                  </a:ext>
                </a:extLst>
              </p:cNvPr>
              <p:cNvSpPr/>
              <p:nvPr/>
            </p:nvSpPr>
            <p:spPr>
              <a:xfrm>
                <a:off x="6451148" y="1524001"/>
                <a:ext cx="2272572" cy="893424"/>
              </a:xfrm>
              <a:prstGeom prst="roundRect">
                <a:avLst/>
              </a:prstGeom>
              <a:solidFill>
                <a:srgbClr val="62B4C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Range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ighest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Lowest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04E5BEA-25CA-421B-97E5-2C8C4DC68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148" y="1524001"/>
                <a:ext cx="2272572" cy="89342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29D060-7C0F-42EE-AD08-C5B7187ECA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6029764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Can we say that there were less people qualified in construction in 2016 than 2010? Explain your answer through the use of an example.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8 : Q4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CD680-4488-4BBB-AD07-18B5C0457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87" y="910210"/>
            <a:ext cx="2030322" cy="2660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D2D124-B2AB-4D60-ACB2-B519791FD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88" y="2280933"/>
            <a:ext cx="3504243" cy="13766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CBFBB9-DBF5-42B0-A90F-C1F6559B6487}"/>
              </a:ext>
            </a:extLst>
          </p:cNvPr>
          <p:cNvSpPr/>
          <p:nvPr/>
        </p:nvSpPr>
        <p:spPr>
          <a:xfrm>
            <a:off x="1016988" y="4027472"/>
            <a:ext cx="8152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0B082E"/>
                </a:solidFill>
              </a:rPr>
              <a:t>We can’t say this with certainty. Whilst the percentage is lower in 2016 we do not know the number of apprentices in each of the years. </a:t>
            </a:r>
          </a:p>
          <a:p>
            <a:pPr lvl="0"/>
            <a:r>
              <a:rPr lang="en-GB" b="1" dirty="0">
                <a:solidFill>
                  <a:srgbClr val="0B082E"/>
                </a:solidFill>
              </a:rPr>
              <a:t>Take an extreme an example where there were 2000 apprentices in 2010 and 5000 apprentices in 2016. </a:t>
            </a:r>
          </a:p>
          <a:p>
            <a:pPr lvl="0"/>
            <a:r>
              <a:rPr lang="en-GB" b="1" dirty="0">
                <a:solidFill>
                  <a:srgbClr val="0B082E"/>
                </a:solidFill>
              </a:rPr>
              <a:t>20.1% of 5,000 is 1005 which is greater than 48.6% of 2000, which is 972.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hlinkClick r:id="rId2" action="ppaction://hlinksldjump"/>
            <a:extLst>
              <a:ext uri="{FF2B5EF4-FFF2-40B4-BE49-F238E27FC236}">
                <a16:creationId xmlns:a16="http://schemas.microsoft.com/office/drawing/2014/main" id="{BCFCD9D2-B72E-4717-8386-9FA4DF02798C}"/>
              </a:ext>
            </a:extLst>
          </p:cNvPr>
          <p:cNvSpPr/>
          <p:nvPr/>
        </p:nvSpPr>
        <p:spPr>
          <a:xfrm>
            <a:off x="1099607" y="1563461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Life Events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Rectangle: Rounded Corners 19">
            <a:hlinkClick r:id="rId3" action="ppaction://hlinksldjump"/>
            <a:extLst>
              <a:ext uri="{FF2B5EF4-FFF2-40B4-BE49-F238E27FC236}">
                <a16:creationId xmlns:a16="http://schemas.microsoft.com/office/drawing/2014/main" id="{3D6258BD-0B71-4A81-B1A6-FF7B4A3EBFFF}"/>
              </a:ext>
            </a:extLst>
          </p:cNvPr>
          <p:cNvSpPr/>
          <p:nvPr/>
        </p:nvSpPr>
        <p:spPr>
          <a:xfrm>
            <a:off x="1099607" y="2224759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Marriages and Deaths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E11E92-1B10-4BD4-A0BE-70F1C463F5D5}"/>
              </a:ext>
            </a:extLst>
          </p:cNvPr>
          <p:cNvSpPr/>
          <p:nvPr/>
        </p:nvSpPr>
        <p:spPr>
          <a:xfrm>
            <a:off x="1099607" y="245263"/>
            <a:ext cx="7418065" cy="494310"/>
          </a:xfrm>
          <a:prstGeom prst="roundRect">
            <a:avLst/>
          </a:prstGeom>
          <a:solidFill>
            <a:srgbClr val="0B082E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Table of Contents</a:t>
            </a:r>
          </a:p>
        </p:txBody>
      </p:sp>
      <p:sp>
        <p:nvSpPr>
          <p:cNvPr id="24" name="Rectangle: Rounded Corners 23">
            <a:hlinkClick r:id="rId4" action="ppaction://hlinksldjump"/>
            <a:extLst>
              <a:ext uri="{FF2B5EF4-FFF2-40B4-BE49-F238E27FC236}">
                <a16:creationId xmlns:a16="http://schemas.microsoft.com/office/drawing/2014/main" id="{DC6975A6-CE61-4388-9261-2C004C99F289}"/>
              </a:ext>
            </a:extLst>
          </p:cNvPr>
          <p:cNvSpPr/>
          <p:nvPr/>
        </p:nvSpPr>
        <p:spPr>
          <a:xfrm>
            <a:off x="1099607" y="902163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Population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922F775-4F9D-416E-A099-E6225F4A5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91" y="6307200"/>
            <a:ext cx="356794" cy="356794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B83C9E35-BA8F-4624-A182-CDCDEBE43B86}"/>
              </a:ext>
            </a:extLst>
          </p:cNvPr>
          <p:cNvSpPr/>
          <p:nvPr/>
        </p:nvSpPr>
        <p:spPr>
          <a:xfrm>
            <a:off x="1099607" y="6167380"/>
            <a:ext cx="8019226" cy="599813"/>
          </a:xfrm>
          <a:prstGeom prst="rightArrow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sz="1400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return to Table of Contents</a:t>
            </a:r>
          </a:p>
        </p:txBody>
      </p:sp>
      <p:sp>
        <p:nvSpPr>
          <p:cNvPr id="13" name="Rectangle: Rounded Corners 12">
            <a:hlinkClick r:id="rId6" action="ppaction://hlinksldjump"/>
            <a:extLst>
              <a:ext uri="{FF2B5EF4-FFF2-40B4-BE49-F238E27FC236}">
                <a16:creationId xmlns:a16="http://schemas.microsoft.com/office/drawing/2014/main" id="{C825A067-2E09-46BF-AD93-BB0A3A4A1E2C}"/>
              </a:ext>
            </a:extLst>
          </p:cNvPr>
          <p:cNvSpPr/>
          <p:nvPr/>
        </p:nvSpPr>
        <p:spPr>
          <a:xfrm>
            <a:off x="1099607" y="2886057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Employment &amp; Unemployment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ectangle: Rounded Corners 13">
            <a:hlinkClick r:id="rId7" action="ppaction://hlinksldjump"/>
            <a:extLst>
              <a:ext uri="{FF2B5EF4-FFF2-40B4-BE49-F238E27FC236}">
                <a16:creationId xmlns:a16="http://schemas.microsoft.com/office/drawing/2014/main" id="{97D3B6F0-FA17-4CF1-A24A-D3E426AB993D}"/>
              </a:ext>
            </a:extLst>
          </p:cNvPr>
          <p:cNvSpPr/>
          <p:nvPr/>
        </p:nvSpPr>
        <p:spPr>
          <a:xfrm>
            <a:off x="1099607" y="3547355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 Health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: Rounded Corners 14">
            <a:hlinkClick r:id="rId8" action="ppaction://hlinksldjump"/>
            <a:extLst>
              <a:ext uri="{FF2B5EF4-FFF2-40B4-BE49-F238E27FC236}">
                <a16:creationId xmlns:a16="http://schemas.microsoft.com/office/drawing/2014/main" id="{B0AB4921-A6AF-4BF3-843A-BF85C6C4B85E}"/>
              </a:ext>
            </a:extLst>
          </p:cNvPr>
          <p:cNvSpPr/>
          <p:nvPr/>
        </p:nvSpPr>
        <p:spPr>
          <a:xfrm>
            <a:off x="1099607" y="4208653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6. Environment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ectangle: Rounded Corners 15">
            <a:hlinkClick r:id="rId9" action="ppaction://hlinksldjump"/>
            <a:extLst>
              <a:ext uri="{FF2B5EF4-FFF2-40B4-BE49-F238E27FC236}">
                <a16:creationId xmlns:a16="http://schemas.microsoft.com/office/drawing/2014/main" id="{889E4EB4-4613-4016-B9FC-792FF0ED4B4F}"/>
              </a:ext>
            </a:extLst>
          </p:cNvPr>
          <p:cNvSpPr/>
          <p:nvPr/>
        </p:nvSpPr>
        <p:spPr>
          <a:xfrm>
            <a:off x="1099607" y="4869951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7. Equality &amp; Discrimination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Rectangle: Rounded Corners 16">
            <a:hlinkClick r:id="rId10" action="ppaction://hlinksldjump"/>
            <a:extLst>
              <a:ext uri="{FF2B5EF4-FFF2-40B4-BE49-F238E27FC236}">
                <a16:creationId xmlns:a16="http://schemas.microsoft.com/office/drawing/2014/main" id="{A18118AD-A783-48C0-BC38-ED357D628DE6}"/>
              </a:ext>
            </a:extLst>
          </p:cNvPr>
          <p:cNvSpPr/>
          <p:nvPr/>
        </p:nvSpPr>
        <p:spPr>
          <a:xfrm>
            <a:off x="1099607" y="5531249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8. Education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Rectangle: Rounded Corners 26">
            <a:hlinkClick r:id="rId11" action="ppaction://hlinksldjump"/>
            <a:extLst>
              <a:ext uri="{FF2B5EF4-FFF2-40B4-BE49-F238E27FC236}">
                <a16:creationId xmlns:a16="http://schemas.microsoft.com/office/drawing/2014/main" id="{4E71AC78-478D-4306-BC58-CDE97FC90780}"/>
              </a:ext>
            </a:extLst>
          </p:cNvPr>
          <p:cNvSpPr/>
          <p:nvPr/>
        </p:nvSpPr>
        <p:spPr>
          <a:xfrm>
            <a:off x="4953000" y="1563461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10. Business in Ireland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Rectangle: Rounded Corners 28">
            <a:hlinkClick r:id="rId12" action="ppaction://hlinksldjump"/>
            <a:extLst>
              <a:ext uri="{FF2B5EF4-FFF2-40B4-BE49-F238E27FC236}">
                <a16:creationId xmlns:a16="http://schemas.microsoft.com/office/drawing/2014/main" id="{7A04E638-DB48-46BA-BB80-851EFDED7D58}"/>
              </a:ext>
            </a:extLst>
          </p:cNvPr>
          <p:cNvSpPr/>
          <p:nvPr/>
        </p:nvSpPr>
        <p:spPr>
          <a:xfrm>
            <a:off x="4953000" y="2224759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11. Housing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Rectangle: Rounded Corners 29">
            <a:hlinkClick r:id="rId13" action="ppaction://hlinksldjump"/>
            <a:extLst>
              <a:ext uri="{FF2B5EF4-FFF2-40B4-BE49-F238E27FC236}">
                <a16:creationId xmlns:a16="http://schemas.microsoft.com/office/drawing/2014/main" id="{BE787386-6E0F-4625-B95B-9D40228D8E78}"/>
              </a:ext>
            </a:extLst>
          </p:cNvPr>
          <p:cNvSpPr/>
          <p:nvPr/>
        </p:nvSpPr>
        <p:spPr>
          <a:xfrm>
            <a:off x="4953000" y="902163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9. ICT Usage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Rectangle: Rounded Corners 30">
            <a:hlinkClick r:id="rId14" action="ppaction://hlinksldjump"/>
            <a:extLst>
              <a:ext uri="{FF2B5EF4-FFF2-40B4-BE49-F238E27FC236}">
                <a16:creationId xmlns:a16="http://schemas.microsoft.com/office/drawing/2014/main" id="{438BC38B-4EB3-4FCB-A864-A27AE1056AC1}"/>
              </a:ext>
            </a:extLst>
          </p:cNvPr>
          <p:cNvSpPr/>
          <p:nvPr/>
        </p:nvSpPr>
        <p:spPr>
          <a:xfrm>
            <a:off x="4953000" y="2886057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12. Economy and Trade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Rectangle: Rounded Corners 31">
            <a:hlinkClick r:id="rId15" action="ppaction://hlinksldjump"/>
            <a:extLst>
              <a:ext uri="{FF2B5EF4-FFF2-40B4-BE49-F238E27FC236}">
                <a16:creationId xmlns:a16="http://schemas.microsoft.com/office/drawing/2014/main" id="{F56E71FB-205E-4DC0-9213-0E88D0787C5C}"/>
              </a:ext>
            </a:extLst>
          </p:cNvPr>
          <p:cNvSpPr/>
          <p:nvPr/>
        </p:nvSpPr>
        <p:spPr>
          <a:xfrm>
            <a:off x="4953000" y="3547355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13. Earnings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Rectangle: Rounded Corners 32">
            <a:hlinkClick r:id="rId16" action="ppaction://hlinksldjump"/>
            <a:extLst>
              <a:ext uri="{FF2B5EF4-FFF2-40B4-BE49-F238E27FC236}">
                <a16:creationId xmlns:a16="http://schemas.microsoft.com/office/drawing/2014/main" id="{9E286A10-D7F3-46F8-BB3A-B53FA9177BBD}"/>
              </a:ext>
            </a:extLst>
          </p:cNvPr>
          <p:cNvSpPr/>
          <p:nvPr/>
        </p:nvSpPr>
        <p:spPr>
          <a:xfrm>
            <a:off x="4953000" y="4208653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14. Tourism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Rectangle: Rounded Corners 33">
            <a:hlinkClick r:id="rId17" action="ppaction://hlinksldjump"/>
            <a:extLst>
              <a:ext uri="{FF2B5EF4-FFF2-40B4-BE49-F238E27FC236}">
                <a16:creationId xmlns:a16="http://schemas.microsoft.com/office/drawing/2014/main" id="{0FF5B12B-5484-458B-8F8A-20794E2E51B9}"/>
              </a:ext>
            </a:extLst>
          </p:cNvPr>
          <p:cNvSpPr/>
          <p:nvPr/>
        </p:nvSpPr>
        <p:spPr>
          <a:xfrm>
            <a:off x="4953000" y="4869951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15. Transport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Rectangle: Rounded Corners 35">
            <a:hlinkClick r:id="rId18" action="ppaction://hlinksldjump"/>
            <a:extLst>
              <a:ext uri="{FF2B5EF4-FFF2-40B4-BE49-F238E27FC236}">
                <a16:creationId xmlns:a16="http://schemas.microsoft.com/office/drawing/2014/main" id="{8484779F-EF9C-4C16-B079-57DA05883726}"/>
              </a:ext>
            </a:extLst>
          </p:cNvPr>
          <p:cNvSpPr/>
          <p:nvPr/>
        </p:nvSpPr>
        <p:spPr>
          <a:xfrm>
            <a:off x="4953000" y="5531249"/>
            <a:ext cx="3564672" cy="498708"/>
          </a:xfrm>
          <a:prstGeom prst="roundRect">
            <a:avLst/>
          </a:prstGeom>
          <a:solidFill>
            <a:srgbClr val="62B4C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lang="en-GB" b="1" kern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16. Agriculture</a:t>
            </a:r>
            <a:endParaRPr lang="en-IE" b="1" kern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15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ICT Usage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9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3986435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F8AF1-4910-4DB0-B727-D8148431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519662"/>
            <a:ext cx="4208040" cy="2468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ICT Usage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Using information on pages 8 and 15 estimate the number of households in Ireland </a:t>
            </a:r>
            <a:r>
              <a:rPr lang="en-GB" dirty="0">
                <a:solidFill>
                  <a:schemeClr val="tx1"/>
                </a:solidFill>
              </a:rPr>
              <a:t>without</a:t>
            </a:r>
            <a:r>
              <a:rPr lang="en-GB" dirty="0"/>
              <a:t> internet access. 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9 :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D97615-1687-412A-A096-6961214007D2}"/>
                  </a:ext>
                </a:extLst>
              </p:cNvPr>
              <p:cNvSpPr txBox="1"/>
              <p:nvPr/>
            </p:nvSpPr>
            <p:spPr>
              <a:xfrm>
                <a:off x="1016988" y="2783865"/>
                <a:ext cx="2425344" cy="1541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239,500=12.6%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239,500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12.6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1,900,794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D97615-1687-412A-A096-696121400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2783865"/>
                <a:ext cx="2425344" cy="1541640"/>
              </a:xfrm>
              <a:prstGeom prst="rect">
                <a:avLst/>
              </a:prstGeom>
              <a:blipFill>
                <a:blip r:embed="rId5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DAFDEF9-E3F0-42E4-80CE-6564103CE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8" y="1844923"/>
            <a:ext cx="3522960" cy="713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289C18-2EC6-422F-8F9F-EC3E5DABB3EA}"/>
                  </a:ext>
                </a:extLst>
              </p:cNvPr>
              <p:cNvSpPr txBox="1"/>
              <p:nvPr/>
            </p:nvSpPr>
            <p:spPr>
              <a:xfrm>
                <a:off x="1016988" y="5539648"/>
                <a:ext cx="31819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1,900,794</m:t>
                      </m:r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0.09=171,071.46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289C18-2EC6-422F-8F9F-EC3E5DABB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5539648"/>
                <a:ext cx="318196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D5C2B7-C386-4227-AC1E-38DD37ABCB2D}"/>
                  </a:ext>
                </a:extLst>
              </p:cNvPr>
              <p:cNvSpPr txBox="1"/>
              <p:nvPr/>
            </p:nvSpPr>
            <p:spPr>
              <a:xfrm>
                <a:off x="1016988" y="4479830"/>
                <a:ext cx="7634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dirty="0">
                    <a:solidFill>
                      <a:srgbClr val="0B082E"/>
                    </a:solidFill>
                  </a:rPr>
                  <a:t>There were approximately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𝟗𝟎𝟎</m:t>
                    </m:r>
                    <m:r>
                      <a:rPr lang="en-GB" b="1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𝟕𝟗𝟒</m:t>
                    </m:r>
                  </m:oMath>
                </a14:m>
                <a:r>
                  <a:rPr lang="en-GB" b="1" dirty="0">
                    <a:solidFill>
                      <a:srgbClr val="0B082E"/>
                    </a:solidFill>
                  </a:rPr>
                  <a:t> households in Ireland in Q3 2019.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D5C2B7-C386-4227-AC1E-38DD37ABC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4479830"/>
                <a:ext cx="7634782" cy="276999"/>
              </a:xfrm>
              <a:prstGeom prst="rect">
                <a:avLst/>
              </a:prstGeom>
              <a:blipFill>
                <a:blip r:embed="rId8"/>
                <a:stretch>
                  <a:fillRect l="-1917" t="-28889" r="-1757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3E0EC73-769A-46D5-932C-932381FF94D3}"/>
              </a:ext>
            </a:extLst>
          </p:cNvPr>
          <p:cNvSpPr txBox="1"/>
          <p:nvPr/>
        </p:nvSpPr>
        <p:spPr>
          <a:xfrm>
            <a:off x="1016988" y="5009739"/>
            <a:ext cx="75487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>
                <a:solidFill>
                  <a:srgbClr val="62B4C6"/>
                </a:solidFill>
              </a:rPr>
              <a:t>If 91% of households HAVE the internet then 9% of household do NOT.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77291B-0616-4A56-ABC9-C33FA82F83EF}"/>
                  </a:ext>
                </a:extLst>
              </p:cNvPr>
              <p:cNvSpPr txBox="1"/>
              <p:nvPr/>
            </p:nvSpPr>
            <p:spPr>
              <a:xfrm>
                <a:off x="1016988" y="6032463"/>
                <a:ext cx="763478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b="1" dirty="0">
                    <a:solidFill>
                      <a:srgbClr val="0B082E"/>
                    </a:solidFill>
                  </a:rPr>
                  <a:t>Approximately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𝟏𝟕𝟏</m:t>
                    </m:r>
                    <m:r>
                      <a:rPr lang="en-GB" b="1" i="1" smtClean="0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solidFill>
                          <a:srgbClr val="0B082E"/>
                        </a:solidFill>
                        <a:latin typeface="Cambria Math" panose="02040503050406030204" pitchFamily="18" charset="0"/>
                      </a:rPr>
                      <m:t>𝟎𝟕𝟏</m:t>
                    </m:r>
                  </m:oMath>
                </a14:m>
                <a:r>
                  <a:rPr lang="en-GB" b="1" dirty="0">
                    <a:solidFill>
                      <a:srgbClr val="0B082E"/>
                    </a:solidFill>
                  </a:rPr>
                  <a:t> households in Ireland did NOT have internet access in 2019.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77291B-0616-4A56-ABC9-C33FA82F8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6032463"/>
                <a:ext cx="7634782" cy="553998"/>
              </a:xfrm>
              <a:prstGeom prst="rect">
                <a:avLst/>
              </a:prstGeom>
              <a:blipFill>
                <a:blip r:embed="rId9"/>
                <a:stretch>
                  <a:fillRect l="-1917" t="-14444" b="-2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Business in Ireland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10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4235062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Business in Ireland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10 : Q1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34CE38F-4961-497D-9899-D8FC09EACF31}"/>
              </a:ext>
            </a:extLst>
          </p:cNvPr>
          <p:cNvSpPr txBox="1">
            <a:spLocks/>
          </p:cNvSpPr>
          <p:nvPr/>
        </p:nvSpPr>
        <p:spPr>
          <a:xfrm>
            <a:off x="1016988" y="910208"/>
            <a:ext cx="8345126" cy="567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Create a Pie Chart to illustrate the Number of Enterprises by sector in 2017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66CB49-26EF-4E14-93BB-881E2A395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388" y="1690846"/>
            <a:ext cx="4107287" cy="2856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5B8E4A-CE5F-43FC-9075-2124B120F953}"/>
                  </a:ext>
                </a:extLst>
              </p:cNvPr>
              <p:cNvSpPr txBox="1"/>
              <p:nvPr/>
            </p:nvSpPr>
            <p:spPr>
              <a:xfrm>
                <a:off x="1169388" y="4827864"/>
                <a:ext cx="1576394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Total Enterprises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291,365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5B8E4A-CE5F-43FC-9075-2124B120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88" y="4827864"/>
                <a:ext cx="1576394" cy="707886"/>
              </a:xfrm>
              <a:prstGeom prst="rect">
                <a:avLst/>
              </a:prstGeom>
              <a:blipFill>
                <a:blip r:embed="rId5"/>
                <a:stretch>
                  <a:fillRect l="-9302" t="-11207" r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3CD2F1-1639-42E5-BA6C-3A8DAB3B4101}"/>
                  </a:ext>
                </a:extLst>
              </p:cNvPr>
              <p:cNvSpPr txBox="1"/>
              <p:nvPr/>
            </p:nvSpPr>
            <p:spPr>
              <a:xfrm>
                <a:off x="6326451" y="1644706"/>
                <a:ext cx="2611292" cy="832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0" dirty="0">
                    <a:solidFill>
                      <a:srgbClr val="35B085"/>
                    </a:solidFill>
                  </a:rPr>
                  <a:t>Services</a:t>
                </a:r>
                <a:endParaRPr lang="en-GB" b="1" dirty="0">
                  <a:solidFill>
                    <a:srgbClr val="35B08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158,574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291,365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×360=195.93°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3CD2F1-1639-42E5-BA6C-3A8DAB3B4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51" y="1644706"/>
                <a:ext cx="2611292" cy="832279"/>
              </a:xfrm>
              <a:prstGeom prst="rect">
                <a:avLst/>
              </a:prstGeom>
              <a:blipFill>
                <a:blip r:embed="rId6"/>
                <a:stretch>
                  <a:fillRect l="-5607" t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2E5A7D-2401-415D-AFB2-DC6ADAF4EF3A}"/>
                  </a:ext>
                </a:extLst>
              </p:cNvPr>
              <p:cNvSpPr txBox="1"/>
              <p:nvPr/>
            </p:nvSpPr>
            <p:spPr>
              <a:xfrm>
                <a:off x="6326451" y="2596721"/>
                <a:ext cx="2483052" cy="826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0" dirty="0">
                    <a:solidFill>
                      <a:srgbClr val="F9CA51"/>
                    </a:solidFill>
                  </a:rPr>
                  <a:t>Finance and Insurance</a:t>
                </a:r>
                <a:endParaRPr lang="en-GB" b="1" dirty="0">
                  <a:solidFill>
                    <a:srgbClr val="F9CA5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8,121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291,365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×360=10.03°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2E5A7D-2401-415D-AFB2-DC6ADAF4E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51" y="2596721"/>
                <a:ext cx="2483052" cy="826701"/>
              </a:xfrm>
              <a:prstGeom prst="rect">
                <a:avLst/>
              </a:prstGeom>
              <a:blipFill>
                <a:blip r:embed="rId7"/>
                <a:stretch>
                  <a:fillRect l="-5897" t="-9559" r="-1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AD8B4E-7137-47C0-87AF-28DBAAAD622B}"/>
                  </a:ext>
                </a:extLst>
              </p:cNvPr>
              <p:cNvSpPr txBox="1"/>
              <p:nvPr/>
            </p:nvSpPr>
            <p:spPr>
              <a:xfrm>
                <a:off x="6326451" y="3548736"/>
                <a:ext cx="2483052" cy="826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0" dirty="0">
                    <a:solidFill>
                      <a:srgbClr val="E05585"/>
                    </a:solidFill>
                  </a:rPr>
                  <a:t>Industry</a:t>
                </a:r>
                <a:endParaRPr lang="en-GB" b="1" dirty="0">
                  <a:solidFill>
                    <a:srgbClr val="E0558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18,817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291,365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×360=23.25°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AD8B4E-7137-47C0-87AF-28DBAAAD6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51" y="3548736"/>
                <a:ext cx="2483052" cy="826701"/>
              </a:xfrm>
              <a:prstGeom prst="rect">
                <a:avLst/>
              </a:prstGeom>
              <a:blipFill>
                <a:blip r:embed="rId8"/>
                <a:stretch>
                  <a:fillRect l="-5897" t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CB28B5-76AC-424E-B25C-F5D3E644AC8B}"/>
                  </a:ext>
                </a:extLst>
              </p:cNvPr>
              <p:cNvSpPr txBox="1"/>
              <p:nvPr/>
            </p:nvSpPr>
            <p:spPr>
              <a:xfrm>
                <a:off x="6326451" y="4500751"/>
                <a:ext cx="2483052" cy="832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0" dirty="0">
                    <a:solidFill>
                      <a:srgbClr val="5D6AB1"/>
                    </a:solidFill>
                  </a:rPr>
                  <a:t>Construction</a:t>
                </a:r>
                <a:endParaRPr lang="en-GB" b="1" dirty="0">
                  <a:solidFill>
                    <a:srgbClr val="5D6AB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57,255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291,365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×360=70.74°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CB28B5-76AC-424E-B25C-F5D3E644A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51" y="4500751"/>
                <a:ext cx="2483052" cy="832279"/>
              </a:xfrm>
              <a:prstGeom prst="rect">
                <a:avLst/>
              </a:prstGeom>
              <a:blipFill>
                <a:blip r:embed="rId9"/>
                <a:stretch>
                  <a:fillRect l="-5897" t="-9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DEC133-E63D-448D-9E98-993ACDABCCCC}"/>
                  </a:ext>
                </a:extLst>
              </p:cNvPr>
              <p:cNvSpPr txBox="1"/>
              <p:nvPr/>
            </p:nvSpPr>
            <p:spPr>
              <a:xfrm>
                <a:off x="6326451" y="5452766"/>
                <a:ext cx="2483052" cy="832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0" dirty="0">
                    <a:solidFill>
                      <a:srgbClr val="926FB1"/>
                    </a:solidFill>
                  </a:rPr>
                  <a:t>Distribution</a:t>
                </a:r>
                <a:endParaRPr lang="en-GB" b="1" dirty="0">
                  <a:solidFill>
                    <a:srgbClr val="926FB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48,598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291,365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×360=60.05°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DEC133-E63D-448D-9E98-993ACDAB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51" y="5452766"/>
                <a:ext cx="2483052" cy="832279"/>
              </a:xfrm>
              <a:prstGeom prst="rect">
                <a:avLst/>
              </a:prstGeom>
              <a:blipFill>
                <a:blip r:embed="rId10"/>
                <a:stretch>
                  <a:fillRect l="-5897" t="-9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8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Business in Ireland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10 : Q1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34CE38F-4961-497D-9899-D8FC09EACF31}"/>
              </a:ext>
            </a:extLst>
          </p:cNvPr>
          <p:cNvSpPr txBox="1">
            <a:spLocks/>
          </p:cNvSpPr>
          <p:nvPr/>
        </p:nvSpPr>
        <p:spPr>
          <a:xfrm>
            <a:off x="1016988" y="910208"/>
            <a:ext cx="8345126" cy="567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Create a Pie Chart to illustrate the Number of Enterprises by sector in 2017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C8B533-2421-4F08-AB69-AAD9879284A4}"/>
                  </a:ext>
                </a:extLst>
              </p:cNvPr>
              <p:cNvSpPr txBox="1"/>
              <p:nvPr/>
            </p:nvSpPr>
            <p:spPr>
              <a:xfrm>
                <a:off x="6326451" y="1644706"/>
                <a:ext cx="2611292" cy="832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0" dirty="0">
                    <a:solidFill>
                      <a:srgbClr val="35B085"/>
                    </a:solidFill>
                  </a:rPr>
                  <a:t>Services</a:t>
                </a:r>
                <a:endParaRPr lang="en-GB" b="1" dirty="0">
                  <a:solidFill>
                    <a:srgbClr val="35B08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158,574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291,365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×360=195.93°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C8B533-2421-4F08-AB69-AAD987928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51" y="1644706"/>
                <a:ext cx="2611292" cy="832279"/>
              </a:xfrm>
              <a:prstGeom prst="rect">
                <a:avLst/>
              </a:prstGeom>
              <a:blipFill>
                <a:blip r:embed="rId4"/>
                <a:stretch>
                  <a:fillRect l="-5607" t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D2440F-FB95-4043-888A-D10E109CA644}"/>
                  </a:ext>
                </a:extLst>
              </p:cNvPr>
              <p:cNvSpPr txBox="1"/>
              <p:nvPr/>
            </p:nvSpPr>
            <p:spPr>
              <a:xfrm>
                <a:off x="6326451" y="2596721"/>
                <a:ext cx="2483052" cy="826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0" dirty="0">
                    <a:solidFill>
                      <a:srgbClr val="F9CA51"/>
                    </a:solidFill>
                  </a:rPr>
                  <a:t>Finance and Insurance</a:t>
                </a:r>
                <a:endParaRPr lang="en-GB" b="1" dirty="0">
                  <a:solidFill>
                    <a:srgbClr val="F9CA5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8,121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291,365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×360=10.03°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D2440F-FB95-4043-888A-D10E109CA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51" y="2596721"/>
                <a:ext cx="2483052" cy="826701"/>
              </a:xfrm>
              <a:prstGeom prst="rect">
                <a:avLst/>
              </a:prstGeom>
              <a:blipFill>
                <a:blip r:embed="rId5"/>
                <a:stretch>
                  <a:fillRect l="-5897" t="-9559" r="-1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0975B-5EAB-4CE8-A80F-1BDE3AB0AC52}"/>
                  </a:ext>
                </a:extLst>
              </p:cNvPr>
              <p:cNvSpPr txBox="1"/>
              <p:nvPr/>
            </p:nvSpPr>
            <p:spPr>
              <a:xfrm>
                <a:off x="6326451" y="3548736"/>
                <a:ext cx="2483052" cy="826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0" dirty="0">
                    <a:solidFill>
                      <a:srgbClr val="E05585"/>
                    </a:solidFill>
                  </a:rPr>
                  <a:t>Industry</a:t>
                </a:r>
                <a:endParaRPr lang="en-GB" b="1" dirty="0">
                  <a:solidFill>
                    <a:srgbClr val="E0558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18,817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291,365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×360=23.25°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0975B-5EAB-4CE8-A80F-1BDE3AB0A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51" y="3548736"/>
                <a:ext cx="2483052" cy="826701"/>
              </a:xfrm>
              <a:prstGeom prst="rect">
                <a:avLst/>
              </a:prstGeom>
              <a:blipFill>
                <a:blip r:embed="rId6"/>
                <a:stretch>
                  <a:fillRect l="-5897" t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41C010-8A5B-4F3A-87DB-AE71C3AC9F09}"/>
                  </a:ext>
                </a:extLst>
              </p:cNvPr>
              <p:cNvSpPr txBox="1"/>
              <p:nvPr/>
            </p:nvSpPr>
            <p:spPr>
              <a:xfrm>
                <a:off x="6326451" y="4500751"/>
                <a:ext cx="2483052" cy="832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0" dirty="0">
                    <a:solidFill>
                      <a:srgbClr val="5D6AB1"/>
                    </a:solidFill>
                  </a:rPr>
                  <a:t>Construction</a:t>
                </a:r>
                <a:endParaRPr lang="en-GB" b="1" dirty="0">
                  <a:solidFill>
                    <a:srgbClr val="5D6AB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57,255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291,365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×360=70.74°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41C010-8A5B-4F3A-87DB-AE71C3AC9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51" y="4500751"/>
                <a:ext cx="2483052" cy="832279"/>
              </a:xfrm>
              <a:prstGeom prst="rect">
                <a:avLst/>
              </a:prstGeom>
              <a:blipFill>
                <a:blip r:embed="rId7"/>
                <a:stretch>
                  <a:fillRect l="-5897" t="-9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44755D-0436-4F12-BDBF-62B1EABEB1E2}"/>
                  </a:ext>
                </a:extLst>
              </p:cNvPr>
              <p:cNvSpPr txBox="1"/>
              <p:nvPr/>
            </p:nvSpPr>
            <p:spPr>
              <a:xfrm>
                <a:off x="6326451" y="5452766"/>
                <a:ext cx="2483052" cy="832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0" dirty="0">
                    <a:solidFill>
                      <a:srgbClr val="926FB1"/>
                    </a:solidFill>
                  </a:rPr>
                  <a:t>Distribution</a:t>
                </a:r>
                <a:endParaRPr lang="en-GB" b="1" dirty="0">
                  <a:solidFill>
                    <a:srgbClr val="926FB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48,598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291,365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×360=60.05°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44755D-0436-4F12-BDBF-62B1EABEB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51" y="5452766"/>
                <a:ext cx="2483052" cy="832279"/>
              </a:xfrm>
              <a:prstGeom prst="rect">
                <a:avLst/>
              </a:prstGeom>
              <a:blipFill>
                <a:blip r:embed="rId8"/>
                <a:stretch>
                  <a:fillRect l="-5897" t="-9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A96688A-CED2-448E-8B48-DBA257FCE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446166"/>
              </p:ext>
            </p:extLst>
          </p:nvPr>
        </p:nvGraphicFramePr>
        <p:xfrm>
          <a:off x="324856" y="1644705"/>
          <a:ext cx="6099029" cy="406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80549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Business in Ireland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10 : Q2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34CE38F-4961-497D-9899-D8FC09EACF31}"/>
              </a:ext>
            </a:extLst>
          </p:cNvPr>
          <p:cNvSpPr txBox="1">
            <a:spLocks/>
          </p:cNvSpPr>
          <p:nvPr/>
        </p:nvSpPr>
        <p:spPr>
          <a:xfrm>
            <a:off x="1020799" y="910208"/>
            <a:ext cx="8345126" cy="567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Compare the average number of employees per enterprise in the Services and Distribution sectors in 2017.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C89BE-4F73-470F-AE6F-142E1A1C7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18" y="1942332"/>
            <a:ext cx="7423113" cy="3195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2E0261-6A95-4A9A-BEAC-39A33CDD31F9}"/>
              </a:ext>
            </a:extLst>
          </p:cNvPr>
          <p:cNvSpPr txBox="1"/>
          <p:nvPr/>
        </p:nvSpPr>
        <p:spPr>
          <a:xfrm>
            <a:off x="1169388" y="5446053"/>
            <a:ext cx="7666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>
                <a:solidFill>
                  <a:srgbClr val="35B085"/>
                </a:solidFill>
              </a:rPr>
              <a:t>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73405-DA24-42E4-9473-A63CA0178EBA}"/>
              </a:ext>
            </a:extLst>
          </p:cNvPr>
          <p:cNvSpPr txBox="1"/>
          <p:nvPr/>
        </p:nvSpPr>
        <p:spPr>
          <a:xfrm>
            <a:off x="3355383" y="5447806"/>
            <a:ext cx="1133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>
                <a:solidFill>
                  <a:srgbClr val="926FB1"/>
                </a:solidFill>
              </a:rPr>
              <a:t>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16896-A1CF-4B82-BDCB-FD3465A4A953}"/>
                  </a:ext>
                </a:extLst>
              </p:cNvPr>
              <p:cNvSpPr txBox="1"/>
              <p:nvPr/>
            </p:nvSpPr>
            <p:spPr>
              <a:xfrm>
                <a:off x="1169388" y="5877205"/>
                <a:ext cx="1615827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774,572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158,574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=4.88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16896-A1CF-4B82-BDCB-FD3465A4A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88" y="5877205"/>
                <a:ext cx="1615827" cy="555280"/>
              </a:xfrm>
              <a:prstGeom prst="rect">
                <a:avLst/>
              </a:prstGeom>
              <a:blipFill>
                <a:blip r:embed="rId5"/>
                <a:stretch>
                  <a:fillRect l="-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8B5775B-8DAC-4271-A89F-85F25D3E3AE2}"/>
              </a:ext>
            </a:extLst>
          </p:cNvPr>
          <p:cNvSpPr/>
          <p:nvPr/>
        </p:nvSpPr>
        <p:spPr>
          <a:xfrm>
            <a:off x="5838738" y="3429000"/>
            <a:ext cx="796954" cy="228600"/>
          </a:xfrm>
          <a:prstGeom prst="rect">
            <a:avLst/>
          </a:prstGeom>
          <a:solidFill>
            <a:srgbClr val="35B08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C79106-6C47-4A2F-8F84-F9A1CB3AB0E8}"/>
              </a:ext>
            </a:extLst>
          </p:cNvPr>
          <p:cNvSpPr/>
          <p:nvPr/>
        </p:nvSpPr>
        <p:spPr>
          <a:xfrm>
            <a:off x="6821648" y="4533478"/>
            <a:ext cx="796954" cy="228600"/>
          </a:xfrm>
          <a:prstGeom prst="rect">
            <a:avLst/>
          </a:prstGeom>
          <a:solidFill>
            <a:srgbClr val="926F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3F3A10-C2A8-4C35-8BAB-7DDD19F2C619}"/>
                  </a:ext>
                </a:extLst>
              </p:cNvPr>
              <p:cNvSpPr txBox="1"/>
              <p:nvPr/>
            </p:nvSpPr>
            <p:spPr>
              <a:xfrm>
                <a:off x="3355383" y="5877205"/>
                <a:ext cx="1615827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367,405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48,598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=7.56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3F3A10-C2A8-4C35-8BAB-7DDD19F2C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383" y="5877205"/>
                <a:ext cx="1615827" cy="555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6D22895-BC72-4BC3-BC73-650EEE300B57}"/>
              </a:ext>
            </a:extLst>
          </p:cNvPr>
          <p:cNvSpPr txBox="1"/>
          <p:nvPr/>
        </p:nvSpPr>
        <p:spPr>
          <a:xfrm>
            <a:off x="5457235" y="5446053"/>
            <a:ext cx="37157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On average there were 4.88 employees per enterprise in the Services sector compared to 7.56 employees per enterprise in the Distribution sector. </a:t>
            </a:r>
          </a:p>
        </p:txBody>
      </p:sp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C77DFF4D-CD85-45EF-AF67-996145E30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8CD17-1491-4CD7-94EC-937A8CE7810D}"/>
              </a:ext>
            </a:extLst>
          </p:cNvPr>
          <p:cNvCxnSpPr/>
          <p:nvPr/>
        </p:nvCxnSpPr>
        <p:spPr>
          <a:xfrm>
            <a:off x="3020037" y="5446053"/>
            <a:ext cx="0" cy="986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Housing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11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:a16="http://schemas.microsoft.com/office/drawing/2014/main" id="{6F672B89-DC68-45E8-B59A-C2CD397DB9B2}"/>
              </a:ext>
            </a:extLst>
          </p:cNvPr>
          <p:cNvSpPr/>
          <p:nvPr/>
        </p:nvSpPr>
        <p:spPr>
          <a:xfrm>
            <a:off x="2634881" y="4423498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217593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Housing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Create a suitable chart to illustrate the numbers of houses and apartments/flats granted planning permission from Q3 2018 to Q3 2019.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11 : Q1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FA097-3A50-4204-A635-3DAE2F0C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88" y="1875070"/>
            <a:ext cx="5457825" cy="3162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40BB30-DEBE-489E-9C67-4378BF454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87" y="5230556"/>
            <a:ext cx="5457825" cy="11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4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Housing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Create a suitable chart to illustrate the numbers of houses and apartments/flats granted planning permission from Q3 2018 to Q3 2019.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11 : Q1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FDAF3F3-E364-4469-93EF-ECFDAD513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014263"/>
              </p:ext>
            </p:extLst>
          </p:nvPr>
        </p:nvGraphicFramePr>
        <p:xfrm>
          <a:off x="1651000" y="1980295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08914918-7F86-4F2A-8842-D1D8B11D0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6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Housing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was an overall increase of 32.1% in planning permissions granted for dwelling units between Q3 2018 and Q3 2019, which comprised of an 80.2% increase in apartments and a 1.1% increase in houses approved. Use the chart below to confirm these figures.</a:t>
            </a:r>
            <a:endParaRPr lang="en-GB" dirty="0"/>
          </a:p>
          <a:p>
            <a:pPr marL="0" lvl="0" indent="0">
              <a:buNone/>
            </a:pPr>
            <a:endParaRPr lang="en-GB" sz="1800" dirty="0">
              <a:solidFill>
                <a:srgbClr val="35B085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11 : Q2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FA097-3A50-4204-A635-3DAE2F0C0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2576712"/>
            <a:ext cx="4687526" cy="2716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8B0ED-9992-45FC-AEF1-AED90B8A5A5F}"/>
                  </a:ext>
                </a:extLst>
              </p:cNvPr>
              <p:cNvSpPr txBox="1"/>
              <p:nvPr/>
            </p:nvSpPr>
            <p:spPr>
              <a:xfrm>
                <a:off x="6363737" y="2577309"/>
                <a:ext cx="2339153" cy="40112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𝐈𝐧𝐜𝐫𝐞𝐚𝐬𝐞</m:t>
                          </m:r>
                        </m:num>
                        <m:den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𝐎𝐫𝐢𝐠𝐢𝐧𝐚𝐥</m:t>
                          </m:r>
                        </m:den>
                      </m:f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5656−3139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3139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2517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3139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80.185%</m:t>
                      </m:r>
                    </m:oMath>
                  </m:oMathPara>
                </a14:m>
                <a:endParaRPr lang="en-GB" b="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80.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8B0ED-9992-45FC-AEF1-AED90B8A5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737" y="2577309"/>
                <a:ext cx="2339153" cy="4011226"/>
              </a:xfrm>
              <a:prstGeom prst="rect">
                <a:avLst/>
              </a:prstGeom>
              <a:blipFill>
                <a:blip r:embed="rId5"/>
                <a:stretch>
                  <a:fillRect l="-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40784B4-916B-477B-A7A4-BDA97B03CE0F}"/>
                  </a:ext>
                </a:extLst>
              </p:cNvPr>
              <p:cNvSpPr/>
              <p:nvPr/>
            </p:nvSpPr>
            <p:spPr>
              <a:xfrm>
                <a:off x="3431942" y="5478190"/>
                <a:ext cx="2272572" cy="1179511"/>
              </a:xfrm>
              <a:prstGeom prst="roundRect">
                <a:avLst/>
              </a:prstGeom>
              <a:solidFill>
                <a:srgbClr val="62B4C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Percentage Increase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Increase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Original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40784B4-916B-477B-A7A4-BDA97B03C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42" y="5478190"/>
                <a:ext cx="2272572" cy="11795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061039A-3D8A-4680-A6DD-58400DDD6F8A}"/>
              </a:ext>
            </a:extLst>
          </p:cNvPr>
          <p:cNvSpPr txBox="1"/>
          <p:nvPr/>
        </p:nvSpPr>
        <p:spPr>
          <a:xfrm>
            <a:off x="6363737" y="2299713"/>
            <a:ext cx="13110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Apartments</a:t>
            </a:r>
          </a:p>
        </p:txBody>
      </p:sp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AE6008D1-D4A4-4687-8476-38DCB2347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7E0173-29B1-4498-A963-7EA9C1831BAA}"/>
              </a:ext>
            </a:extLst>
          </p:cNvPr>
          <p:cNvSpPr/>
          <p:nvPr/>
        </p:nvSpPr>
        <p:spPr>
          <a:xfrm>
            <a:off x="3874170" y="4824997"/>
            <a:ext cx="719225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B3323-0C76-4D48-9229-604ADEE1AB34}"/>
              </a:ext>
            </a:extLst>
          </p:cNvPr>
          <p:cNvSpPr/>
          <p:nvPr/>
        </p:nvSpPr>
        <p:spPr>
          <a:xfrm>
            <a:off x="3874170" y="2997596"/>
            <a:ext cx="719225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1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IE" b="1" kern="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1138130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Housing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was an overall increase of 32.1% in planning permissions granted for dwelling units between Q3 2018 and Q3 2019, which comprised of an 80.2% increase in apartments and a 1.1% increase in houses approved. Use the chart below to confirm these figures.</a:t>
            </a:r>
            <a:endParaRPr lang="en-GB" dirty="0"/>
          </a:p>
          <a:p>
            <a:pPr marL="0" lvl="0" indent="0">
              <a:buNone/>
            </a:pPr>
            <a:endParaRPr lang="en-GB" sz="1800" dirty="0">
              <a:solidFill>
                <a:srgbClr val="35B085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11 : Q2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FA097-3A50-4204-A635-3DAE2F0C0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2576712"/>
            <a:ext cx="4687526" cy="2716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8B0ED-9992-45FC-AEF1-AED90B8A5A5F}"/>
                  </a:ext>
                </a:extLst>
              </p:cNvPr>
              <p:cNvSpPr txBox="1"/>
              <p:nvPr/>
            </p:nvSpPr>
            <p:spPr>
              <a:xfrm>
                <a:off x="6363737" y="2577309"/>
                <a:ext cx="2339153" cy="40001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𝐈𝐧𝐜𝐫𝐞𝐚𝐬𝐞</m:t>
                          </m:r>
                        </m:num>
                        <m:den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𝐎𝐫𝐢𝐠𝐢𝐧𝐚𝐥</m:t>
                          </m:r>
                        </m:den>
                      </m:f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4934−4879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4879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4879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1.127%</m:t>
                      </m:r>
                    </m:oMath>
                  </m:oMathPara>
                </a14:m>
                <a:endParaRPr lang="en-GB" b="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8B0ED-9992-45FC-AEF1-AED90B8A5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737" y="2577309"/>
                <a:ext cx="2339153" cy="4000134"/>
              </a:xfrm>
              <a:prstGeom prst="rect">
                <a:avLst/>
              </a:prstGeom>
              <a:blipFill>
                <a:blip r:embed="rId3"/>
                <a:stretch>
                  <a:fillRect l="-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40784B4-916B-477B-A7A4-BDA97B03CE0F}"/>
                  </a:ext>
                </a:extLst>
              </p:cNvPr>
              <p:cNvSpPr/>
              <p:nvPr/>
            </p:nvSpPr>
            <p:spPr>
              <a:xfrm>
                <a:off x="3431942" y="5478190"/>
                <a:ext cx="2272572" cy="1179511"/>
              </a:xfrm>
              <a:prstGeom prst="roundRect">
                <a:avLst/>
              </a:prstGeom>
              <a:solidFill>
                <a:srgbClr val="62B4C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Percentage Increase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Increase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Original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40784B4-916B-477B-A7A4-BDA97B03C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42" y="5478190"/>
                <a:ext cx="2272572" cy="11795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061039A-3D8A-4680-A6DD-58400DDD6F8A}"/>
              </a:ext>
            </a:extLst>
          </p:cNvPr>
          <p:cNvSpPr txBox="1"/>
          <p:nvPr/>
        </p:nvSpPr>
        <p:spPr>
          <a:xfrm>
            <a:off x="6363737" y="2299713"/>
            <a:ext cx="78707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Houses</a:t>
            </a:r>
          </a:p>
        </p:txBody>
      </p:sp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BAA7EFDE-A618-4610-8263-7D8947308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7F7F1F-BA91-4186-AE28-5CE0BBB52A3D}"/>
              </a:ext>
            </a:extLst>
          </p:cNvPr>
          <p:cNvSpPr/>
          <p:nvPr/>
        </p:nvSpPr>
        <p:spPr>
          <a:xfrm>
            <a:off x="2548708" y="4824997"/>
            <a:ext cx="719225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E7B9A8-886F-436A-BB39-DC6FF5B91BB9}"/>
              </a:ext>
            </a:extLst>
          </p:cNvPr>
          <p:cNvSpPr/>
          <p:nvPr/>
        </p:nvSpPr>
        <p:spPr>
          <a:xfrm>
            <a:off x="2548708" y="2997596"/>
            <a:ext cx="719225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Economy and Trade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12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:a16="http://schemas.microsoft.com/office/drawing/2014/main" id="{8CBCE6CE-47DD-4FF9-93D8-E27DC92DCF04}"/>
              </a:ext>
            </a:extLst>
          </p:cNvPr>
          <p:cNvSpPr/>
          <p:nvPr/>
        </p:nvSpPr>
        <p:spPr>
          <a:xfrm>
            <a:off x="2634877" y="4423498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3</a:t>
            </a:r>
          </a:p>
        </p:txBody>
      </p:sp>
      <p:sp>
        <p:nvSpPr>
          <p:cNvPr id="9" name="Rectangle: Rounded Corners 8">
            <a:hlinkClick r:id="rId7" action="ppaction://hlinksldjump"/>
            <a:extLst>
              <a:ext uri="{FF2B5EF4-FFF2-40B4-BE49-F238E27FC236}">
                <a16:creationId xmlns:a16="http://schemas.microsoft.com/office/drawing/2014/main" id="{B2EC5354-56F8-4EFF-8D2D-9D291227BAC8}"/>
              </a:ext>
            </a:extLst>
          </p:cNvPr>
          <p:cNvSpPr/>
          <p:nvPr/>
        </p:nvSpPr>
        <p:spPr>
          <a:xfrm>
            <a:off x="2634876" y="5074047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4</a:t>
            </a:r>
          </a:p>
        </p:txBody>
      </p:sp>
      <p:sp>
        <p:nvSpPr>
          <p:cNvPr id="11" name="Rectangle: Rounded Corners 10">
            <a:hlinkClick r:id="rId8" action="ppaction://hlinksldjump"/>
            <a:extLst>
              <a:ext uri="{FF2B5EF4-FFF2-40B4-BE49-F238E27FC236}">
                <a16:creationId xmlns:a16="http://schemas.microsoft.com/office/drawing/2014/main" id="{5873A838-EBE9-4904-AA5D-BE051A815519}"/>
              </a:ext>
            </a:extLst>
          </p:cNvPr>
          <p:cNvSpPr/>
          <p:nvPr/>
        </p:nvSpPr>
        <p:spPr>
          <a:xfrm>
            <a:off x="2634876" y="5724596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2855298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Economy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Gross Domestic Product (GDP) for 2017, correct to 3 significant figures. 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12 :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CA3BBC-C12F-420C-8E77-72A57F132270}"/>
                  </a:ext>
                </a:extLst>
              </p:cNvPr>
              <p:cNvSpPr txBox="1"/>
              <p:nvPr/>
            </p:nvSpPr>
            <p:spPr>
              <a:xfrm>
                <a:off x="1016988" y="3748766"/>
                <a:ext cx="3436838" cy="2090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€321.4 </m:t>
                      </m:r>
                      <m:r>
                        <m:rPr>
                          <m:sty m:val="p"/>
                        </m:rP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Billion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=321,400,000,000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321,400,000,000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=108.2%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lvl="0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GB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321,400,000,000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108.2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297,042,513,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CA3BBC-C12F-420C-8E77-72A57F132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3748766"/>
                <a:ext cx="3436838" cy="2090059"/>
              </a:xfrm>
              <a:prstGeom prst="rect">
                <a:avLst/>
              </a:prstGeom>
              <a:blipFill>
                <a:blip r:embed="rId4"/>
                <a:stretch>
                  <a:fillRect l="-2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269AB45-1FBE-4346-A141-5D6EE2473390}"/>
              </a:ext>
            </a:extLst>
          </p:cNvPr>
          <p:cNvSpPr/>
          <p:nvPr/>
        </p:nvSpPr>
        <p:spPr>
          <a:xfrm>
            <a:off x="1016988" y="5974532"/>
            <a:ext cx="8210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Ireland’s GDP in 2017 was approximately €297,000,000,000 or €297 Billion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409AB-C85F-48BE-8CAC-BE2BFC505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462" y="1550023"/>
            <a:ext cx="3238413" cy="3490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9FAE2-05E4-4A3A-AB35-43F642FF9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8" y="1864487"/>
            <a:ext cx="4526562" cy="16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International Accounts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top three countries </a:t>
            </a:r>
            <a:r>
              <a:rPr lang="en-US" dirty="0"/>
              <a:t>accounted for 38.7% of exports. </a:t>
            </a:r>
          </a:p>
          <a:p>
            <a:pPr marL="0" indent="0">
              <a:buNone/>
            </a:pPr>
            <a:r>
              <a:rPr lang="en-US" dirty="0"/>
              <a:t>Calculate Ireland’s total exports in 2018, correct to 4 significant figures.  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12 :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CA3BBC-C12F-420C-8E77-72A57F132270}"/>
                  </a:ext>
                </a:extLst>
              </p:cNvPr>
              <p:cNvSpPr txBox="1"/>
              <p:nvPr/>
            </p:nvSpPr>
            <p:spPr>
              <a:xfrm>
                <a:off x="1016988" y="4008825"/>
                <a:ext cx="3436838" cy="2090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€153.2 </m:t>
                      </m:r>
                      <m:r>
                        <m:rPr>
                          <m:sty m:val="p"/>
                        </m:rP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Billion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=153,200,000,000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153</m:t>
                      </m:r>
                      <m:r>
                        <a:rPr lang="en-GB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00,000,000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=38.7%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lvl="0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GB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153,200,000,000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38.7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395,865,633,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CA3BBC-C12F-420C-8E77-72A57F132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4008825"/>
                <a:ext cx="3436838" cy="2090059"/>
              </a:xfrm>
              <a:prstGeom prst="rect">
                <a:avLst/>
              </a:prstGeom>
              <a:blipFill>
                <a:blip r:embed="rId4"/>
                <a:stretch>
                  <a:fillRect l="-2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269AB45-1FBE-4346-A141-5D6EE2473390}"/>
              </a:ext>
            </a:extLst>
          </p:cNvPr>
          <p:cNvSpPr/>
          <p:nvPr/>
        </p:nvSpPr>
        <p:spPr>
          <a:xfrm>
            <a:off x="1016988" y="6214168"/>
            <a:ext cx="8210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Ireland’s exports in 2018 amounted to €395,900,000,000 or €395.9 Billion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F7AF5-267C-4EC8-8380-806C0680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88" y="1864914"/>
            <a:ext cx="6076416" cy="1960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3291E9-6469-4722-A63B-292B2E2C48B2}"/>
              </a:ext>
            </a:extLst>
          </p:cNvPr>
          <p:cNvSpPr txBox="1"/>
          <p:nvPr/>
        </p:nvSpPr>
        <p:spPr>
          <a:xfrm>
            <a:off x="7334315" y="1864914"/>
            <a:ext cx="16922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Total exports of top 3 countries.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3FDFA1-0C9F-4632-BB44-07DC439B7DB0}"/>
                  </a:ext>
                </a:extLst>
              </p:cNvPr>
              <p:cNvSpPr txBox="1"/>
              <p:nvPr/>
            </p:nvSpPr>
            <p:spPr>
              <a:xfrm>
                <a:off x="7334315" y="2619339"/>
                <a:ext cx="154689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€73.1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billion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51.3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billion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28.8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billion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3FDFA1-0C9F-4632-BB44-07DC439B7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315" y="2619339"/>
                <a:ext cx="1546898" cy="1107996"/>
              </a:xfrm>
              <a:prstGeom prst="rect">
                <a:avLst/>
              </a:prstGeom>
              <a:blipFill>
                <a:blip r:embed="rId6"/>
                <a:stretch>
                  <a:fillRect l="-5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E06FF5-E755-4194-9814-F29C194175BF}"/>
              </a:ext>
            </a:extLst>
          </p:cNvPr>
          <p:cNvCxnSpPr/>
          <p:nvPr/>
        </p:nvCxnSpPr>
        <p:spPr>
          <a:xfrm>
            <a:off x="7325926" y="3437389"/>
            <a:ext cx="12560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55C45C-90B0-4E28-9A9C-177ABE7E3FFE}"/>
                  </a:ext>
                </a:extLst>
              </p:cNvPr>
              <p:cNvSpPr/>
              <p:nvPr/>
            </p:nvSpPr>
            <p:spPr>
              <a:xfrm>
                <a:off x="7238787" y="3483663"/>
                <a:ext cx="1635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153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billion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55C45C-90B0-4E28-9A9C-177ABE7E3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787" y="3483663"/>
                <a:ext cx="16353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7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Trade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4444245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many times greater was the value of goods exported in 2018 than the value of goods exported in 1975?</a:t>
            </a:r>
          </a:p>
          <a:p>
            <a:pPr marL="0" indent="0">
              <a:buNone/>
            </a:pPr>
            <a:r>
              <a:rPr lang="en-GB" dirty="0"/>
              <a:t>How many times greater was the value of goods imported in 2018 than the value of goods imported in 1975?</a:t>
            </a:r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12 : Q3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5240E-ACFA-48C2-923F-46A1EF1C1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88" y="3542153"/>
            <a:ext cx="4207997" cy="989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9EE5B9-EFD1-40AB-A580-4100D4D634B5}"/>
                  </a:ext>
                </a:extLst>
              </p:cNvPr>
              <p:cNvSpPr txBox="1"/>
              <p:nvPr/>
            </p:nvSpPr>
            <p:spPr>
              <a:xfrm>
                <a:off x="5872293" y="3759052"/>
                <a:ext cx="2362826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140,808 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million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1,838 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million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=76.6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9EE5B9-EFD1-40AB-A580-4100D4D63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93" y="3759052"/>
                <a:ext cx="2362826" cy="555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8F613EE-06FC-4052-9968-9D87300BD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8" y="4762170"/>
            <a:ext cx="4207997" cy="1006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0969BA-D424-4310-82BB-60ACAFD8E571}"/>
                  </a:ext>
                </a:extLst>
              </p:cNvPr>
              <p:cNvSpPr txBox="1"/>
              <p:nvPr/>
            </p:nvSpPr>
            <p:spPr>
              <a:xfrm>
                <a:off x="5872293" y="4987979"/>
                <a:ext cx="2234586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92,105 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million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2,164 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million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=42.6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0969BA-D424-4310-82BB-60ACAFD8E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93" y="4987979"/>
                <a:ext cx="2234586" cy="555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F14E269F-D85E-4D51-BCAC-36EC5CF11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8889" y="1050881"/>
            <a:ext cx="3636890" cy="21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trade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6969331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Confirm that the % increase in the cost of 1kg of Smoked Salmon from 2017 to 2018 is 7.5%.</a:t>
            </a:r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12 : 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55E486-7692-4B3F-A4FD-B6C954E06746}"/>
                  </a:ext>
                </a:extLst>
              </p:cNvPr>
              <p:cNvSpPr txBox="1"/>
              <p:nvPr/>
            </p:nvSpPr>
            <p:spPr>
              <a:xfrm>
                <a:off x="3783423" y="2870054"/>
                <a:ext cx="2339153" cy="3627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𝐈𝐧𝐜𝐫𝐞𝐚𝐬𝐞</m:t>
                          </m:r>
                        </m:num>
                        <m:den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𝐎𝐫𝐢𝐠𝐢𝐧𝐚𝐥</m:t>
                          </m:r>
                        </m:den>
                      </m:f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31.49−29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.30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29.30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2.19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29.30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7.47%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7.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55E486-7692-4B3F-A4FD-B6C954E06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23" y="2870054"/>
                <a:ext cx="2339153" cy="3627724"/>
              </a:xfrm>
              <a:prstGeom prst="rect">
                <a:avLst/>
              </a:prstGeom>
              <a:blipFill>
                <a:blip r:embed="rId4"/>
                <a:stretch>
                  <a:fillRect l="-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B3ECD28-8467-4B0B-841E-418EA8CA727A}"/>
                  </a:ext>
                </a:extLst>
              </p:cNvPr>
              <p:cNvSpPr/>
              <p:nvPr/>
            </p:nvSpPr>
            <p:spPr>
              <a:xfrm>
                <a:off x="1016988" y="2870054"/>
                <a:ext cx="2272572" cy="1179511"/>
              </a:xfrm>
              <a:prstGeom prst="roundRect">
                <a:avLst/>
              </a:prstGeom>
              <a:solidFill>
                <a:srgbClr val="62B4C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Percentage Increase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Increase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Original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B3ECD28-8467-4B0B-841E-418EA8CA7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2870054"/>
                <a:ext cx="2272572" cy="117951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7CFABD5E-54A0-474E-A682-62B2F6617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8" y="1795197"/>
            <a:ext cx="8345126" cy="8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Trade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6541493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Confirm that the % decrease in the cost of 1kg of Fresh Hake from 2017 to 2018 is 2.1%.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12 : Q5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125E24-28F9-414E-950C-8FA174D17557}"/>
                  </a:ext>
                </a:extLst>
              </p:cNvPr>
              <p:cNvSpPr txBox="1"/>
              <p:nvPr/>
            </p:nvSpPr>
            <p:spPr>
              <a:xfrm>
                <a:off x="3783423" y="2870054"/>
                <a:ext cx="2339153" cy="3627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𝐃𝐞𝐜𝐫𝐞𝐚𝐬𝐞</m:t>
                          </m:r>
                        </m:num>
                        <m:den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𝐎𝐫𝐢𝐠𝐢𝐧𝐚𝐥</m:t>
                          </m:r>
                        </m:den>
                      </m:f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14.51−14.20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14.51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0.31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14.51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2.14%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125E24-28F9-414E-950C-8FA174D17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23" y="2870054"/>
                <a:ext cx="2339153" cy="3627724"/>
              </a:xfrm>
              <a:prstGeom prst="rect">
                <a:avLst/>
              </a:prstGeom>
              <a:blipFill>
                <a:blip r:embed="rId4"/>
                <a:stretch>
                  <a:fillRect l="-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03122E0-F4D4-4402-A754-F4C1992B3A43}"/>
                  </a:ext>
                </a:extLst>
              </p:cNvPr>
              <p:cNvSpPr/>
              <p:nvPr/>
            </p:nvSpPr>
            <p:spPr>
              <a:xfrm>
                <a:off x="1016988" y="2870054"/>
                <a:ext cx="2272572" cy="1179511"/>
              </a:xfrm>
              <a:prstGeom prst="roundRect">
                <a:avLst/>
              </a:prstGeom>
              <a:solidFill>
                <a:srgbClr val="62B4C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Percentage Decrease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Decrease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Original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03122E0-F4D4-4402-A754-F4C1992B3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2870054"/>
                <a:ext cx="2272572" cy="117951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1B08D76-6611-4D11-B726-24DE0BA9B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8" y="1823287"/>
            <a:ext cx="8336737" cy="8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Earnings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13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3666321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Earnings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range between the sectors with the highest and lowest average earnings. 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13 :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A3FF49-A1A4-41D4-A573-C67F6480DA19}"/>
                  </a:ext>
                </a:extLst>
              </p:cNvPr>
              <p:cNvSpPr txBox="1"/>
              <p:nvPr/>
            </p:nvSpPr>
            <p:spPr>
              <a:xfrm>
                <a:off x="3616761" y="5649150"/>
                <a:ext cx="2853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991.18−313.59=€677.59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A3FF49-A1A4-41D4-A573-C67F6480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761" y="5649150"/>
                <a:ext cx="2853345" cy="276999"/>
              </a:xfrm>
              <a:prstGeom prst="rect">
                <a:avLst/>
              </a:prstGeom>
              <a:blipFill>
                <a:blip r:embed="rId4"/>
                <a:stretch>
                  <a:fillRect l="-1282" r="-170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F07F3F2-5883-4956-A1DB-6F3BD359A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88" y="1863487"/>
            <a:ext cx="6233020" cy="344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58710D5-7AFD-4BB5-8C0E-1A8B517819D7}"/>
                  </a:ext>
                </a:extLst>
              </p:cNvPr>
              <p:cNvSpPr/>
              <p:nvPr/>
            </p:nvSpPr>
            <p:spPr>
              <a:xfrm>
                <a:off x="1016988" y="5541162"/>
                <a:ext cx="2272572" cy="893424"/>
              </a:xfrm>
              <a:prstGeom prst="roundRect">
                <a:avLst/>
              </a:prstGeom>
              <a:solidFill>
                <a:srgbClr val="62B4C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Range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ighest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Lowest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58710D5-7AFD-4BB5-8C0E-1A8B51781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5541162"/>
                <a:ext cx="2272572" cy="893424"/>
              </a:xfrm>
              <a:prstGeom prst="roundRect">
                <a:avLst/>
              </a:prstGeom>
              <a:blipFill>
                <a:blip r:embed="rId6"/>
                <a:stretch>
                  <a:fillRect l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5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553AE8-A264-47EC-B5FD-E6EC94D9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246" y="1860094"/>
            <a:ext cx="2768629" cy="4455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Earnings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difference between the median weekly earnings of females and males in Dublin as a percentage of the median weekly female earnings. </a:t>
            </a: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13 : Q2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1986F-4369-4335-8454-5A3A8AD20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88" y="1860094"/>
            <a:ext cx="2465138" cy="1240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EF2E3-2276-46B2-8901-9AF3B32A0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7" y="3189514"/>
            <a:ext cx="2465138" cy="1157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D0558-3F3B-4EAA-B8AF-3B7CD0C4F7E8}"/>
                  </a:ext>
                </a:extLst>
              </p:cNvPr>
              <p:cNvSpPr txBox="1"/>
              <p:nvPr/>
            </p:nvSpPr>
            <p:spPr>
              <a:xfrm>
                <a:off x="3926276" y="1860094"/>
                <a:ext cx="2053447" cy="2216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714.67−573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573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141.67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573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24.72%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D0558-3F3B-4EAA-B8AF-3B7CD0C4F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276" y="1860094"/>
                <a:ext cx="2053447" cy="22161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3C28E1-FC77-4D2A-B641-3F216A8ABBD1}"/>
              </a:ext>
            </a:extLst>
          </p:cNvPr>
          <p:cNvSpPr txBox="1"/>
          <p:nvPr/>
        </p:nvSpPr>
        <p:spPr>
          <a:xfrm>
            <a:off x="1016987" y="4641365"/>
            <a:ext cx="512375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The median weekly earnings of males in Dublin is 24.72% higher than the median weekly earnings of females in Dublin. </a:t>
            </a:r>
          </a:p>
        </p:txBody>
      </p:sp>
    </p:spTree>
    <p:extLst>
      <p:ext uri="{BB962C8B-B14F-4D97-AF65-F5344CB8AC3E}">
        <p14:creationId xmlns:p14="http://schemas.microsoft.com/office/powerpoint/2010/main" val="6248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Population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Use the population figures to calculate, correct to 2 decimal places:</a:t>
            </a:r>
          </a:p>
          <a:p>
            <a:pPr marL="514350" lvl="0" indent="-514350">
              <a:buAutoNum type="romanLcParenBoth"/>
            </a:pPr>
            <a:r>
              <a:rPr lang="en-GB" dirty="0"/>
              <a:t>The percentage of the population of Ireland that was </a:t>
            </a:r>
            <a:r>
              <a:rPr lang="en-GB" b="1" dirty="0"/>
              <a:t>male</a:t>
            </a:r>
            <a:r>
              <a:rPr lang="en-GB" dirty="0"/>
              <a:t> in 2019</a:t>
            </a:r>
          </a:p>
          <a:p>
            <a:pPr marL="514350" lvl="0" indent="-514350">
              <a:buAutoNum type="romanLcParenBoth"/>
            </a:pPr>
            <a:r>
              <a:rPr lang="en-GB" dirty="0"/>
              <a:t>The percentage of the population of Ireland that was </a:t>
            </a:r>
            <a:r>
              <a:rPr lang="en-GB" b="1" dirty="0"/>
              <a:t>female</a:t>
            </a:r>
            <a:r>
              <a:rPr lang="en-GB" dirty="0"/>
              <a:t> in 2019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 : Q1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A9768-3CA3-4C83-9B12-8784356CE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904" y="2375923"/>
            <a:ext cx="2000098" cy="1222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58DB7-43AA-4054-9862-78703A73DB5A}"/>
                  </a:ext>
                </a:extLst>
              </p:cNvPr>
              <p:cNvSpPr txBox="1"/>
              <p:nvPr/>
            </p:nvSpPr>
            <p:spPr>
              <a:xfrm>
                <a:off x="1112904" y="5582434"/>
                <a:ext cx="2822889" cy="826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2,438,000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4,921,500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100=49.54%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58DB7-43AA-4054-9862-78703A73D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04" y="5582434"/>
                <a:ext cx="2822889" cy="826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E61335-56D6-4599-A129-DB56D79ECF14}"/>
                  </a:ext>
                </a:extLst>
              </p:cNvPr>
              <p:cNvSpPr txBox="1"/>
              <p:nvPr/>
            </p:nvSpPr>
            <p:spPr>
              <a:xfrm>
                <a:off x="4913328" y="5853855"/>
                <a:ext cx="2778005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2,483,500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4,921,500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100=50.46%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E61335-56D6-4599-A129-DB56D79EC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28" y="5853855"/>
                <a:ext cx="2778005" cy="555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223DCDB-A1F4-4C95-8A24-66D98541B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904" y="3768292"/>
            <a:ext cx="1844434" cy="1814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A8389A-1A52-4EF1-88CD-6E7D4FC5F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328" y="3728177"/>
            <a:ext cx="2000098" cy="185723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5E71B2-2BCB-477F-B8DC-2F36C9504566}"/>
              </a:ext>
            </a:extLst>
          </p:cNvPr>
          <p:cNvCxnSpPr>
            <a:cxnSpLocks/>
          </p:cNvCxnSpPr>
          <p:nvPr/>
        </p:nvCxnSpPr>
        <p:spPr>
          <a:xfrm>
            <a:off x="4404220" y="3884103"/>
            <a:ext cx="0" cy="2525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Tourism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14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:a16="http://schemas.microsoft.com/office/drawing/2014/main" id="{AA530D52-F2F0-4FCD-A468-C8052F0422DF}"/>
              </a:ext>
            </a:extLst>
          </p:cNvPr>
          <p:cNvSpPr/>
          <p:nvPr/>
        </p:nvSpPr>
        <p:spPr>
          <a:xfrm>
            <a:off x="2634880" y="4423498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3214635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Tourism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average spend per trip by Irish residents on holidays abroad. 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14 : Q1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8425D-71D5-404B-AEB4-F4EF22CA5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1513295"/>
            <a:ext cx="3492892" cy="1915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A61AFF-1176-49BC-A0C1-897CC031DFFD}"/>
                  </a:ext>
                </a:extLst>
              </p:cNvPr>
              <p:cNvSpPr txBox="1"/>
              <p:nvPr/>
            </p:nvSpPr>
            <p:spPr>
              <a:xfrm>
                <a:off x="1065853" y="4168538"/>
                <a:ext cx="1764907" cy="1886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𝐀𝐯𝐞𝐫𝐚𝐠𝐞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𝐒𝐩𝐞𝐧𝐝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4,900,000,000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5,155,000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=950.53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A61AFF-1176-49BC-A0C1-897CC031D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53" y="4168538"/>
                <a:ext cx="1764907" cy="1886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A15F33F-713C-4FE8-B4DB-2C56ABC10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198" y="1517609"/>
            <a:ext cx="3365822" cy="499550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43C1BAD2-C347-411B-B7B6-220632691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CBD6F5-C30D-43EC-B73A-E0B6BEDDDA9B}"/>
              </a:ext>
            </a:extLst>
          </p:cNvPr>
          <p:cNvSpPr/>
          <p:nvPr/>
        </p:nvSpPr>
        <p:spPr>
          <a:xfrm>
            <a:off x="1240027" y="3030019"/>
            <a:ext cx="1142446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283D36-C115-4DA5-9256-0BB2F51FDCDE}"/>
              </a:ext>
            </a:extLst>
          </p:cNvPr>
          <p:cNvSpPr/>
          <p:nvPr/>
        </p:nvSpPr>
        <p:spPr>
          <a:xfrm>
            <a:off x="3330320" y="1554831"/>
            <a:ext cx="1107456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E590E0-1048-4022-A67F-7D54AD7B3F5F}"/>
                  </a:ext>
                </a:extLst>
              </p:cNvPr>
              <p:cNvSpPr/>
              <p:nvPr/>
            </p:nvSpPr>
            <p:spPr>
              <a:xfrm>
                <a:off x="1015980" y="3687727"/>
                <a:ext cx="3037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4.9 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Billion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4,900,000,000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E590E0-1048-4022-A67F-7D54AD7B3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80" y="3687727"/>
                <a:ext cx="303717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B6D7608-F208-4C54-8905-8713AF347713}"/>
              </a:ext>
            </a:extLst>
          </p:cNvPr>
          <p:cNvSpPr txBox="1"/>
          <p:nvPr/>
        </p:nvSpPr>
        <p:spPr>
          <a:xfrm>
            <a:off x="1015980" y="6205983"/>
            <a:ext cx="42856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The average spend by Irish residents on holidays abroad was €950.53 </a:t>
            </a:r>
          </a:p>
        </p:txBody>
      </p:sp>
    </p:spTree>
    <p:extLst>
      <p:ext uri="{BB962C8B-B14F-4D97-AF65-F5344CB8AC3E}">
        <p14:creationId xmlns:p14="http://schemas.microsoft.com/office/powerpoint/2010/main" val="24195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Tourism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average spend by Irish residents on holidays in Ireland. 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14 :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A61AFF-1176-49BC-A0C1-897CC031DFFD}"/>
                  </a:ext>
                </a:extLst>
              </p:cNvPr>
              <p:cNvSpPr txBox="1"/>
              <p:nvPr/>
            </p:nvSpPr>
            <p:spPr>
              <a:xfrm>
                <a:off x="4766867" y="1509620"/>
                <a:ext cx="1728037" cy="1886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𝐀𝐯𝐞𝐫𝐚𝐠𝐞</m:t>
                      </m:r>
                      <m:r>
                        <a:rPr lang="en-GB" b="1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𝐒𝐩𝐞𝐧𝐝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1,200,000,000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5,323,000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=225.44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A61AFF-1176-49BC-A0C1-897CC031D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67" y="1509620"/>
                <a:ext cx="1728037" cy="18864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4309CEA-722A-4E75-A0D7-F0075B96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81" y="1509620"/>
            <a:ext cx="3193192" cy="267080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10F83FE5-3AAB-43D3-A84B-F33EB80BA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0D1688-9832-4261-BDD9-B1A68A9A0CDF}"/>
              </a:ext>
            </a:extLst>
          </p:cNvPr>
          <p:cNvSpPr txBox="1"/>
          <p:nvPr/>
        </p:nvSpPr>
        <p:spPr>
          <a:xfrm>
            <a:off x="4758478" y="3626425"/>
            <a:ext cx="42856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The average spend by Irish residents on holidays in Ireland was €225.44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C7FA7-4EE4-47F5-90D4-C7C03670C1E3}"/>
              </a:ext>
            </a:extLst>
          </p:cNvPr>
          <p:cNvSpPr/>
          <p:nvPr/>
        </p:nvSpPr>
        <p:spPr>
          <a:xfrm>
            <a:off x="1617532" y="3508979"/>
            <a:ext cx="1243114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8673BB-9126-48F4-8985-D251FF1F02B9}"/>
              </a:ext>
            </a:extLst>
          </p:cNvPr>
          <p:cNvSpPr/>
          <p:nvPr/>
        </p:nvSpPr>
        <p:spPr>
          <a:xfrm>
            <a:off x="3005433" y="2125657"/>
            <a:ext cx="1107456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51540F6-A6A2-4E89-8915-6ECE0C4A12F5}"/>
                  </a:ext>
                </a:extLst>
              </p:cNvPr>
              <p:cNvSpPr/>
              <p:nvPr/>
            </p:nvSpPr>
            <p:spPr>
              <a:xfrm>
                <a:off x="1016988" y="4334684"/>
                <a:ext cx="3037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1.2 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Billion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00,000,000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51540F6-A6A2-4E89-8915-6ECE0C4A1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4334684"/>
                <a:ext cx="303717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2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Tourism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Estimate the number of oversees trips to Ireland for holidays, leisure and recreation purposes in 2017, to three significant figures.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14 : Q3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4035B-3D62-4C1D-8A19-9C57F075A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89" y="1891455"/>
            <a:ext cx="3453976" cy="2366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7D6B81-4922-46F7-9B7C-41BCB08FF746}"/>
                  </a:ext>
                </a:extLst>
              </p:cNvPr>
              <p:cNvSpPr txBox="1"/>
              <p:nvPr/>
            </p:nvSpPr>
            <p:spPr>
              <a:xfrm>
                <a:off x="4800423" y="1892601"/>
                <a:ext cx="2677015" cy="2095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€5.2 </m:t>
                      </m:r>
                      <m:r>
                        <m:rPr>
                          <m:sty m:val="p"/>
                        </m:rP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Million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=5,200,000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5,200,000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=111.1%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lvl="0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GB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5,200,000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111.1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4,680,468.047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7D6B81-4922-46F7-9B7C-41BCB08FF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23" y="1892601"/>
                <a:ext cx="2677015" cy="209563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B4940CA-2CC5-43F0-B99E-34FA753F20F1}"/>
              </a:ext>
            </a:extLst>
          </p:cNvPr>
          <p:cNvSpPr/>
          <p:nvPr/>
        </p:nvSpPr>
        <p:spPr>
          <a:xfrm>
            <a:off x="1016987" y="4489332"/>
            <a:ext cx="8210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The number of oversees trips to Ireland for holidays, leisure and recreation purposes in 2017 was approximately 4,680,000. </a:t>
            </a:r>
          </a:p>
        </p:txBody>
      </p:sp>
    </p:spTree>
    <p:extLst>
      <p:ext uri="{BB962C8B-B14F-4D97-AF65-F5344CB8AC3E}">
        <p14:creationId xmlns:p14="http://schemas.microsoft.com/office/powerpoint/2010/main" val="38143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15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:a16="http://schemas.microsoft.com/office/drawing/2014/main" id="{5625424B-AC2A-40EF-AD04-0E9F76BAF295}"/>
              </a:ext>
            </a:extLst>
          </p:cNvPr>
          <p:cNvSpPr/>
          <p:nvPr/>
        </p:nvSpPr>
        <p:spPr>
          <a:xfrm>
            <a:off x="2634881" y="4423498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3</a:t>
            </a:r>
          </a:p>
        </p:txBody>
      </p:sp>
      <p:sp>
        <p:nvSpPr>
          <p:cNvPr id="9" name="Rectangle: Rounded Corners 8">
            <a:hlinkClick r:id="rId7" action="ppaction://hlinksldjump"/>
            <a:extLst>
              <a:ext uri="{FF2B5EF4-FFF2-40B4-BE49-F238E27FC236}">
                <a16:creationId xmlns:a16="http://schemas.microsoft.com/office/drawing/2014/main" id="{01D122C6-AE17-4943-A2AE-9AA4F94D744A}"/>
              </a:ext>
            </a:extLst>
          </p:cNvPr>
          <p:cNvSpPr/>
          <p:nvPr/>
        </p:nvSpPr>
        <p:spPr>
          <a:xfrm>
            <a:off x="2634880" y="5074047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2130977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Transport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7872024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was the percentage of licensed drivers that were aged 80 and over in 2018, correct to two decimal places?</a:t>
            </a:r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15 : Q1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88E5C-09BE-4AFF-B395-F8836BAE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1882760"/>
            <a:ext cx="4358829" cy="2185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6CBCA8-0023-45D3-8519-70FB79672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88" y="4231372"/>
            <a:ext cx="4358829" cy="99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DCF1E2-6764-4658-AFE9-A3877A37168B}"/>
                  </a:ext>
                </a:extLst>
              </p:cNvPr>
              <p:cNvSpPr txBox="1"/>
              <p:nvPr/>
            </p:nvSpPr>
            <p:spPr>
              <a:xfrm>
                <a:off x="5725615" y="1882760"/>
                <a:ext cx="3097002" cy="1886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𝐃𝐫𝐢𝐯𝐞𝐫𝐬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𝐀𝐠𝐞𝐝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𝐎𝐯𝐞𝐫</m:t>
                      </m:r>
                    </m:oMath>
                  </m:oMathPara>
                </a14:m>
                <a:endParaRPr lang="en-GB" b="1" i="0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73,194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2,667,128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=2.74%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DCF1E2-6764-4658-AFE9-A3877A371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615" y="1882760"/>
                <a:ext cx="3097002" cy="1886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C1268643-755F-4A4D-BC4C-78C9E3D4C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2367CB-69ED-49C6-9834-FA23F6CCB524}"/>
              </a:ext>
            </a:extLst>
          </p:cNvPr>
          <p:cNvSpPr/>
          <p:nvPr/>
        </p:nvSpPr>
        <p:spPr>
          <a:xfrm>
            <a:off x="3238347" y="4239761"/>
            <a:ext cx="889037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416C2-92A4-4202-9058-FB57852082A3}"/>
              </a:ext>
            </a:extLst>
          </p:cNvPr>
          <p:cNvSpPr/>
          <p:nvPr/>
        </p:nvSpPr>
        <p:spPr>
          <a:xfrm>
            <a:off x="5725615" y="3834991"/>
            <a:ext cx="3632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2.74% of drivers were aged 80 or over. </a:t>
            </a:r>
          </a:p>
        </p:txBody>
      </p:sp>
    </p:spTree>
    <p:extLst>
      <p:ext uri="{BB962C8B-B14F-4D97-AF65-F5344CB8AC3E}">
        <p14:creationId xmlns:p14="http://schemas.microsoft.com/office/powerpoint/2010/main" val="14442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Transport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7872024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was the percentage of licensed drivers that were in the 40-49 age group in 2018, correct to two decimal places?</a:t>
            </a:r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15 : Q2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88E5C-09BE-4AFF-B395-F8836BAE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1882760"/>
            <a:ext cx="4358829" cy="2185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DCF1E2-6764-4658-AFE9-A3877A37168B}"/>
                  </a:ext>
                </a:extLst>
              </p:cNvPr>
              <p:cNvSpPr txBox="1"/>
              <p:nvPr/>
            </p:nvSpPr>
            <p:spPr>
              <a:xfrm>
                <a:off x="5725615" y="1882760"/>
                <a:ext cx="2609689" cy="1894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GB" b="1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𝐃𝐫𝐢𝐯𝐞𝐫𝐬</m:t>
                      </m:r>
                      <m:r>
                        <a:rPr lang="en-GB" b="1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𝐀𝐠𝐞𝐝</m:t>
                      </m:r>
                      <m:r>
                        <a:rPr lang="en-GB" b="1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en-GB" b="1" i="0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600,255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2,667,128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=22.51%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DCF1E2-6764-4658-AFE9-A3877A371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615" y="1882760"/>
                <a:ext cx="2609689" cy="1894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3D878E7-795F-45F4-AC6A-612CCAE80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88" y="4242799"/>
            <a:ext cx="4358829" cy="11381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1D5ED5-4942-400C-9A54-03335DB3F8D6}"/>
              </a:ext>
            </a:extLst>
          </p:cNvPr>
          <p:cNvSpPr/>
          <p:nvPr/>
        </p:nvSpPr>
        <p:spPr>
          <a:xfrm>
            <a:off x="3003455" y="4986381"/>
            <a:ext cx="1073595" cy="31878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B9FCFA-3210-4BF5-B218-3F5D5CC4AED0}"/>
              </a:ext>
            </a:extLst>
          </p:cNvPr>
          <p:cNvSpPr/>
          <p:nvPr/>
        </p:nvSpPr>
        <p:spPr>
          <a:xfrm>
            <a:off x="5725615" y="3834991"/>
            <a:ext cx="3632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22.51% of drivers were aged between 40 and 49.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46B7CBF5-C2FF-433E-AE99-22A8833F8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Transport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7872024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Create a suitable chart to illustrate the number of users for each of the three modes of public transport.</a:t>
            </a:r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15 : Q3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D4EF9-7100-494C-AA38-C7C48A90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2111776"/>
            <a:ext cx="3838825" cy="24266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DA903B-984A-4541-8371-5FF977291A42}"/>
              </a:ext>
            </a:extLst>
          </p:cNvPr>
          <p:cNvSpPr txBox="1"/>
          <p:nvPr/>
        </p:nvSpPr>
        <p:spPr>
          <a:xfrm rot="16200000">
            <a:off x="4605200" y="3361833"/>
            <a:ext cx="14459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/>
              <a:t>Passengers (in Millions)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409AFD8-8368-4C4B-8192-5C117C886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145107"/>
              </p:ext>
            </p:extLst>
          </p:nvPr>
        </p:nvGraphicFramePr>
        <p:xfrm>
          <a:off x="5452844" y="1807167"/>
          <a:ext cx="4131840" cy="350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D37C1D30-18C2-48A4-BE6B-50F834198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Transport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7872024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average number of passengers per cruise ship that arrived in Ireland in 2018.</a:t>
            </a:r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15 : Q4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78DF4-F009-49E3-B9DB-C67D5131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1845578"/>
            <a:ext cx="6063265" cy="2510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94A11D-DB9D-44DA-9F52-3CD6633B987C}"/>
                  </a:ext>
                </a:extLst>
              </p:cNvPr>
              <p:cNvSpPr txBox="1"/>
              <p:nvPr/>
            </p:nvSpPr>
            <p:spPr>
              <a:xfrm>
                <a:off x="1016988" y="4523536"/>
                <a:ext cx="3448060" cy="1894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𝐀𝐯𝐞𝐫𝐚𝐠𝐞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𝐍𝐮𝐦𝐛𝐞𝐫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</a:rPr>
                        <m:t>𝐏𝐚𝐬𝐬𝐞𝐧𝐠𝐞𝐫𝐬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398,505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=1328.35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94A11D-DB9D-44DA-9F52-3CD6633B9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4523536"/>
                <a:ext cx="3448060" cy="1894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8A2D7CE-79F6-4C15-A867-A55C8DA285BC}"/>
              </a:ext>
            </a:extLst>
          </p:cNvPr>
          <p:cNvSpPr/>
          <p:nvPr/>
        </p:nvSpPr>
        <p:spPr>
          <a:xfrm>
            <a:off x="1016988" y="6334535"/>
            <a:ext cx="7564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There were an average of 1328 passengers per cruise ship.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B8526-41BF-49D8-9322-8DAAADDDF632}"/>
              </a:ext>
            </a:extLst>
          </p:cNvPr>
          <p:cNvSpPr/>
          <p:nvPr/>
        </p:nvSpPr>
        <p:spPr>
          <a:xfrm>
            <a:off x="1667423" y="3269610"/>
            <a:ext cx="329157" cy="2286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F26C2-E555-4D3E-8F27-574AFC66EB10}"/>
              </a:ext>
            </a:extLst>
          </p:cNvPr>
          <p:cNvSpPr/>
          <p:nvPr/>
        </p:nvSpPr>
        <p:spPr>
          <a:xfrm>
            <a:off x="1996580" y="3534104"/>
            <a:ext cx="763398" cy="2286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C89135BE-9ED9-4C6A-8C22-7CA39856E1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Agriculture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16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:a16="http://schemas.microsoft.com/office/drawing/2014/main" id="{26E11C57-1BC8-44AB-ABA9-4078FC8D132B}"/>
              </a:ext>
            </a:extLst>
          </p:cNvPr>
          <p:cNvSpPr/>
          <p:nvPr/>
        </p:nvSpPr>
        <p:spPr>
          <a:xfrm>
            <a:off x="2634880" y="4423498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3</a:t>
            </a:r>
          </a:p>
        </p:txBody>
      </p:sp>
      <p:sp>
        <p:nvSpPr>
          <p:cNvPr id="9" name="Rectangle: Rounded Corners 8">
            <a:hlinkClick r:id="rId7" action="ppaction://hlinksldjump"/>
            <a:extLst>
              <a:ext uri="{FF2B5EF4-FFF2-40B4-BE49-F238E27FC236}">
                <a16:creationId xmlns:a16="http://schemas.microsoft.com/office/drawing/2014/main" id="{3AA20790-4863-48EF-BFED-8CDA25F7DBD5}"/>
              </a:ext>
            </a:extLst>
          </p:cNvPr>
          <p:cNvSpPr/>
          <p:nvPr/>
        </p:nvSpPr>
        <p:spPr>
          <a:xfrm>
            <a:off x="2634879" y="5074047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4</a:t>
            </a:r>
          </a:p>
        </p:txBody>
      </p:sp>
      <p:sp>
        <p:nvSpPr>
          <p:cNvPr id="11" name="Rectangle: Rounded Corners 10">
            <a:hlinkClick r:id="rId8" action="ppaction://hlinksldjump"/>
            <a:extLst>
              <a:ext uri="{FF2B5EF4-FFF2-40B4-BE49-F238E27FC236}">
                <a16:creationId xmlns:a16="http://schemas.microsoft.com/office/drawing/2014/main" id="{D099D9A5-F260-4178-8E78-A25AB968BCB2}"/>
              </a:ext>
            </a:extLst>
          </p:cNvPr>
          <p:cNvSpPr/>
          <p:nvPr/>
        </p:nvSpPr>
        <p:spPr>
          <a:xfrm>
            <a:off x="2634878" y="5724596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425079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Population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Create a Pie Chart to represent the proportions of the population of Ireland in 2019 that were Irish Nationals and Non-Irish Nationals. </a:t>
            </a:r>
          </a:p>
        </p:txBody>
      </p:sp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8D11913F-4AA9-4161-9006-398CA6350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3910B76-74FF-4961-9847-194D45A1464B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 :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5">
                <a:extLst>
                  <a:ext uri="{FF2B5EF4-FFF2-40B4-BE49-F238E27FC236}">
                    <a16:creationId xmlns:a16="http://schemas.microsoft.com/office/drawing/2014/main" id="{8C609BD7-5A37-4E9D-ADB2-5192F1BD55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0392481"/>
                  </p:ext>
                </p:extLst>
              </p:nvPr>
            </p:nvGraphicFramePr>
            <p:xfrm>
              <a:off x="1016986" y="1985312"/>
              <a:ext cx="7976012" cy="111252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506390">
                      <a:extLst>
                        <a:ext uri="{9D8B030D-6E8A-4147-A177-3AD203B41FA5}">
                          <a16:colId xmlns:a16="http://schemas.microsoft.com/office/drawing/2014/main" val="1314767184"/>
                        </a:ext>
                      </a:extLst>
                    </a:gridCol>
                    <a:gridCol w="1481616">
                      <a:extLst>
                        <a:ext uri="{9D8B030D-6E8A-4147-A177-3AD203B41FA5}">
                          <a16:colId xmlns:a16="http://schemas.microsoft.com/office/drawing/2014/main" val="2880181249"/>
                        </a:ext>
                      </a:extLst>
                    </a:gridCol>
                    <a:gridCol w="1994003">
                      <a:extLst>
                        <a:ext uri="{9D8B030D-6E8A-4147-A177-3AD203B41FA5}">
                          <a16:colId xmlns:a16="http://schemas.microsoft.com/office/drawing/2014/main" val="3424850643"/>
                        </a:ext>
                      </a:extLst>
                    </a:gridCol>
                    <a:gridCol w="1994003">
                      <a:extLst>
                        <a:ext uri="{9D8B030D-6E8A-4147-A177-3AD203B41FA5}">
                          <a16:colId xmlns:a16="http://schemas.microsoft.com/office/drawing/2014/main" val="27724105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Category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Population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Percentage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Degrees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3334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Irish Nationals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4,298,800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latin typeface="Cambria Math" panose="02040503050406030204" pitchFamily="18" charset="0"/>
                                  </a:rPr>
                                  <m:t>87.3%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0955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Irish Non Nationals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622,700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12.7%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67144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5">
                <a:extLst>
                  <a:ext uri="{FF2B5EF4-FFF2-40B4-BE49-F238E27FC236}">
                    <a16:creationId xmlns:a16="http://schemas.microsoft.com/office/drawing/2014/main" id="{8C609BD7-5A37-4E9D-ADB2-5192F1BD55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0392481"/>
                  </p:ext>
                </p:extLst>
              </p:nvPr>
            </p:nvGraphicFramePr>
            <p:xfrm>
              <a:off x="1016986" y="1985312"/>
              <a:ext cx="7976012" cy="111252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506390">
                      <a:extLst>
                        <a:ext uri="{9D8B030D-6E8A-4147-A177-3AD203B41FA5}">
                          <a16:colId xmlns:a16="http://schemas.microsoft.com/office/drawing/2014/main" val="1314767184"/>
                        </a:ext>
                      </a:extLst>
                    </a:gridCol>
                    <a:gridCol w="1481616">
                      <a:extLst>
                        <a:ext uri="{9D8B030D-6E8A-4147-A177-3AD203B41FA5}">
                          <a16:colId xmlns:a16="http://schemas.microsoft.com/office/drawing/2014/main" val="2880181249"/>
                        </a:ext>
                      </a:extLst>
                    </a:gridCol>
                    <a:gridCol w="1994003">
                      <a:extLst>
                        <a:ext uri="{9D8B030D-6E8A-4147-A177-3AD203B41FA5}">
                          <a16:colId xmlns:a16="http://schemas.microsoft.com/office/drawing/2014/main" val="3424850643"/>
                        </a:ext>
                      </a:extLst>
                    </a:gridCol>
                    <a:gridCol w="1994003">
                      <a:extLst>
                        <a:ext uri="{9D8B030D-6E8A-4147-A177-3AD203B41FA5}">
                          <a16:colId xmlns:a16="http://schemas.microsoft.com/office/drawing/2014/main" val="27724105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Category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Population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Percentage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Degrees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3334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Irish Nationals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2016" t="-106452" r="-274074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524" t="-106452" r="-103049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0955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Irish Non Nationals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2016" t="-209836" r="-27407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1524" t="-209836" r="-10304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671444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BE16A5A-8541-49A0-ACFA-794B54CC2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231445"/>
              </p:ext>
            </p:extLst>
          </p:nvPr>
        </p:nvGraphicFramePr>
        <p:xfrm>
          <a:off x="215577" y="3436759"/>
          <a:ext cx="4258855" cy="283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F0A069-5838-43E3-8AC0-4354C74EEAEA}"/>
                  </a:ext>
                </a:extLst>
              </p:cNvPr>
              <p:cNvSpPr txBox="1"/>
              <p:nvPr/>
            </p:nvSpPr>
            <p:spPr>
              <a:xfrm>
                <a:off x="4271147" y="4884005"/>
                <a:ext cx="249747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1" dirty="0" smtClean="0">
                          <a:solidFill>
                            <a:srgbClr val="62B4C6"/>
                          </a:solidFill>
                        </a:rPr>
                        <m:t>Irish</m:t>
                      </m:r>
                      <m:r>
                        <m:rPr>
                          <m:nor/>
                        </m:rPr>
                        <a:rPr lang="en-GB" b="1" dirty="0" smtClean="0">
                          <a:solidFill>
                            <a:srgbClr val="62B4C6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b="1" dirty="0" smtClean="0">
                          <a:solidFill>
                            <a:srgbClr val="62B4C6"/>
                          </a:solidFill>
                        </a:rPr>
                        <m:t>Nationals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×87.3%=314.28°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F0A069-5838-43E3-8AC0-4354C74EE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47" y="4884005"/>
                <a:ext cx="2497479" cy="830997"/>
              </a:xfrm>
              <a:prstGeom prst="rect">
                <a:avLst/>
              </a:prstGeom>
              <a:blipFill>
                <a:blip r:embed="rId6"/>
                <a:stretch>
                  <a:fillRect l="-3423"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AA330D-8BD3-4472-A724-AC4CE0668272}"/>
                  </a:ext>
                </a:extLst>
              </p:cNvPr>
              <p:cNvSpPr txBox="1"/>
              <p:nvPr/>
            </p:nvSpPr>
            <p:spPr>
              <a:xfrm>
                <a:off x="4271147" y="5956544"/>
                <a:ext cx="23467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1" dirty="0">
                          <a:solidFill>
                            <a:srgbClr val="62B4C6"/>
                          </a:solidFill>
                        </a:rPr>
                        <m:t>Irish</m:t>
                      </m:r>
                      <m:r>
                        <m:rPr>
                          <m:nor/>
                        </m:rPr>
                        <a:rPr lang="en-GB" b="1" dirty="0">
                          <a:solidFill>
                            <a:srgbClr val="62B4C6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b="1" i="0" dirty="0" smtClean="0">
                          <a:solidFill>
                            <a:srgbClr val="62B4C6"/>
                          </a:solidFill>
                        </a:rPr>
                        <m:t>Non</m:t>
                      </m:r>
                      <m:r>
                        <m:rPr>
                          <m:nor/>
                        </m:rPr>
                        <a:rPr lang="en-GB" b="1" i="0" dirty="0" smtClean="0">
                          <a:solidFill>
                            <a:srgbClr val="62B4C6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b="1" dirty="0">
                          <a:solidFill>
                            <a:srgbClr val="62B4C6"/>
                          </a:solidFill>
                        </a:rPr>
                        <m:t>Nationals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×87.3%=45.72°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AA330D-8BD3-4472-A724-AC4CE0668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47" y="5956544"/>
                <a:ext cx="2346796" cy="553998"/>
              </a:xfrm>
              <a:prstGeom prst="rect">
                <a:avLst/>
              </a:prstGeom>
              <a:blipFill>
                <a:blip r:embed="rId7"/>
                <a:stretch>
                  <a:fillRect l="-363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62482F-53E5-458C-9776-0B7069D7559A}"/>
                  </a:ext>
                </a:extLst>
              </p:cNvPr>
              <p:cNvSpPr/>
              <p:nvPr/>
            </p:nvSpPr>
            <p:spPr>
              <a:xfrm>
                <a:off x="7550752" y="2367663"/>
                <a:ext cx="10246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314.28°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62482F-53E5-458C-9776-0B7069D75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752" y="2367663"/>
                <a:ext cx="102463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27A317-79FA-44DB-9A90-398F7D0DFA6C}"/>
                  </a:ext>
                </a:extLst>
              </p:cNvPr>
              <p:cNvSpPr/>
              <p:nvPr/>
            </p:nvSpPr>
            <p:spPr>
              <a:xfrm>
                <a:off x="7550751" y="2713298"/>
                <a:ext cx="896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45.72</m:t>
                      </m:r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27A317-79FA-44DB-9A90-398F7D0DF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751" y="2713298"/>
                <a:ext cx="89639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AD4780A-0CE7-4D9F-9B32-14FF6BD4AD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1147" y="3436759"/>
            <a:ext cx="2253435" cy="1288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F8F81-01C9-4565-AFEF-F6DBA64C6D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8984" y="3618681"/>
            <a:ext cx="2284014" cy="10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4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8B373F-59A8-4E7B-AD41-282B40D78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09" y="4631106"/>
            <a:ext cx="5859188" cy="2226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Agriculture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Express each of the areas of oats and wheat sown in 2018 as a percentage of the respective areas sown in 1848.  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16 :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3945EF-E76D-43DF-A410-EBCD26A23FA4}"/>
                  </a:ext>
                </a:extLst>
              </p:cNvPr>
              <p:cNvSpPr txBox="1"/>
              <p:nvPr/>
            </p:nvSpPr>
            <p:spPr>
              <a:xfrm>
                <a:off x="1016988" y="6035656"/>
                <a:ext cx="2473434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18,000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566,000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100=3.18%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3945EF-E76D-43DF-A410-EBCD26A2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6035656"/>
                <a:ext cx="2473434" cy="549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A49ED3-5D12-4812-A6FB-E5A17E4391E4}"/>
                  </a:ext>
                </a:extLst>
              </p:cNvPr>
              <p:cNvSpPr txBox="1"/>
              <p:nvPr/>
            </p:nvSpPr>
            <p:spPr>
              <a:xfrm>
                <a:off x="6691856" y="1821165"/>
                <a:ext cx="2601674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58,000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245,000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100=23.67%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A49ED3-5D12-4812-A6FB-E5A17E439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856" y="1821165"/>
                <a:ext cx="2601674" cy="555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CB3B11D-8D5F-4025-A34A-9781801B4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88" y="1821165"/>
            <a:ext cx="2524366" cy="398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CD22AA-57DA-41B3-8921-769883CA3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0309" y="1821165"/>
            <a:ext cx="2592592" cy="209640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F94E91C4-E2CB-44C7-8285-F3938F653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45D12A-7B1F-40C1-91FE-983B3B30C963}"/>
              </a:ext>
            </a:extLst>
          </p:cNvPr>
          <p:cNvSpPr/>
          <p:nvPr/>
        </p:nvSpPr>
        <p:spPr>
          <a:xfrm>
            <a:off x="2357306" y="4639112"/>
            <a:ext cx="855677" cy="30371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A1FB0B-EB54-4BBC-BCB9-1653A1ADF39B}"/>
              </a:ext>
            </a:extLst>
          </p:cNvPr>
          <p:cNvSpPr/>
          <p:nvPr/>
        </p:nvSpPr>
        <p:spPr>
          <a:xfrm>
            <a:off x="1518407" y="4371787"/>
            <a:ext cx="696287" cy="30371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CCB43E-3EA1-490F-A43D-E5BBE451DA2E}"/>
              </a:ext>
            </a:extLst>
          </p:cNvPr>
          <p:cNvSpPr/>
          <p:nvPr/>
        </p:nvSpPr>
        <p:spPr>
          <a:xfrm>
            <a:off x="4960449" y="3281218"/>
            <a:ext cx="760844" cy="30371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F70BEC-56E9-4EE8-8151-C8BEF7B3F59C}"/>
              </a:ext>
            </a:extLst>
          </p:cNvPr>
          <p:cNvSpPr/>
          <p:nvPr/>
        </p:nvSpPr>
        <p:spPr>
          <a:xfrm>
            <a:off x="4506286" y="3009819"/>
            <a:ext cx="820723" cy="27139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Agriculture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percentage increase in the area of barley sown from 1848 to 2018. 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16 : Q2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948C1-8648-4C87-897E-29027DF4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1860987"/>
            <a:ext cx="5207643" cy="9795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309997-99EE-41B7-BFAA-0FE1937908CE}"/>
                  </a:ext>
                </a:extLst>
              </p:cNvPr>
              <p:cNvSpPr txBox="1"/>
              <p:nvPr/>
            </p:nvSpPr>
            <p:spPr>
              <a:xfrm>
                <a:off x="3783423" y="3084384"/>
                <a:ext cx="2943302" cy="3231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𝐈𝐧𝐜𝐫𝐞𝐚𝐬𝐞</m:t>
                          </m:r>
                        </m:num>
                        <m:den>
                          <m:r>
                            <a:rPr lang="en-GB" b="1" i="0">
                              <a:solidFill>
                                <a:srgbClr val="62B4C6"/>
                              </a:solidFill>
                              <a:latin typeface="Cambria Math" panose="02040503050406030204" pitchFamily="18" charset="0"/>
                            </a:rPr>
                            <m:t>𝐎𝐫𝐢𝐠𝐢𝐧𝐚𝐥</m:t>
                          </m:r>
                        </m:den>
                      </m:f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1" i="0">
                          <a:solidFill>
                            <a:srgbClr val="62B4C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>
                  <a:solidFill>
                    <a:srgbClr val="62B4C6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185,000−119,000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119,000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66,000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119,000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=55.46%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309997-99EE-41B7-BFAA-0FE19379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23" y="3084384"/>
                <a:ext cx="2943302" cy="3231590"/>
              </a:xfrm>
              <a:prstGeom prst="rect">
                <a:avLst/>
              </a:prstGeom>
              <a:blipFill>
                <a:blip r:embed="rId3"/>
                <a:stretch>
                  <a:fillRect l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91D39E4-2E62-48DC-941E-C0C183BF3BB0}"/>
                  </a:ext>
                </a:extLst>
              </p:cNvPr>
              <p:cNvSpPr/>
              <p:nvPr/>
            </p:nvSpPr>
            <p:spPr>
              <a:xfrm>
                <a:off x="1016988" y="3084384"/>
                <a:ext cx="2272572" cy="1179511"/>
              </a:xfrm>
              <a:prstGeom prst="roundRect">
                <a:avLst/>
              </a:prstGeom>
              <a:solidFill>
                <a:srgbClr val="62B4C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Percentage Increase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Increase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Original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91D39E4-2E62-48DC-941E-C0C183BF3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3084384"/>
                <a:ext cx="2272572" cy="11795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4A15C115-BD58-417A-98DB-2F73387904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E1DFF8-B8BF-4284-9E94-D09AE8DF0E65}"/>
              </a:ext>
            </a:extLst>
          </p:cNvPr>
          <p:cNvSpPr/>
          <p:nvPr/>
        </p:nvSpPr>
        <p:spPr>
          <a:xfrm>
            <a:off x="4037103" y="2500346"/>
            <a:ext cx="942260" cy="30371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81B94-3C81-4F70-85CC-F138D9850B4A}"/>
              </a:ext>
            </a:extLst>
          </p:cNvPr>
          <p:cNvSpPr/>
          <p:nvPr/>
        </p:nvSpPr>
        <p:spPr>
          <a:xfrm>
            <a:off x="3482829" y="1902472"/>
            <a:ext cx="887835" cy="27139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Agriculture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many sheep were there in Ireland in 2017?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16 :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ACC249-C864-42D7-B058-36DDF577FA66}"/>
                  </a:ext>
                </a:extLst>
              </p:cNvPr>
              <p:cNvSpPr txBox="1"/>
              <p:nvPr/>
            </p:nvSpPr>
            <p:spPr>
              <a:xfrm>
                <a:off x="1142823" y="2542393"/>
                <a:ext cx="2677015" cy="2095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€5.11 </m:t>
                      </m:r>
                      <m:r>
                        <m:rPr>
                          <m:sty m:val="p"/>
                        </m:rP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Million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=5,110,000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5,110,000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=98.3%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lvl="0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GB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5,</m:t>
                          </m:r>
                          <m:r>
                            <a:rPr lang="en-GB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0,000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98.3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5,198,372.33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ACC249-C864-42D7-B058-36DDF577F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23" y="2542393"/>
                <a:ext cx="2677015" cy="2095638"/>
              </a:xfrm>
              <a:prstGeom prst="rect">
                <a:avLst/>
              </a:prstGeom>
              <a:blipFill>
                <a:blip r:embed="rId4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3F943F5-4C6A-4A57-90D1-6086128C3390}"/>
              </a:ext>
            </a:extLst>
          </p:cNvPr>
          <p:cNvSpPr/>
          <p:nvPr/>
        </p:nvSpPr>
        <p:spPr>
          <a:xfrm>
            <a:off x="1142823" y="4648570"/>
            <a:ext cx="4838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There were approximately 5,198,372 sheep in Ireland in 2017.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E2FA6-1AD3-497A-941B-1BF0D408A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189" y="910209"/>
            <a:ext cx="2778048" cy="3738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CB1A97-68F9-4D73-A140-2BD638439F8E}"/>
                  </a:ext>
                </a:extLst>
              </p:cNvPr>
              <p:cNvSpPr txBox="1"/>
              <p:nvPr/>
            </p:nvSpPr>
            <p:spPr>
              <a:xfrm>
                <a:off x="7686432" y="1584840"/>
                <a:ext cx="833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95BF95"/>
                          </a:solidFill>
                          <a:latin typeface="Cambria Math" panose="02040503050406030204" pitchFamily="18" charset="0"/>
                        </a:rPr>
                        <m:t>2018</m:t>
                      </m:r>
                    </m:oMath>
                  </m:oMathPara>
                </a14:m>
                <a:endParaRPr lang="en-GB" sz="2400" dirty="0">
                  <a:solidFill>
                    <a:srgbClr val="95BF95"/>
                  </a:solidFill>
                  <a:latin typeface="Blackoak Std" panose="04050907060602020202" pitchFamily="8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CB1A97-68F9-4D73-A140-2BD63843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432" y="1584840"/>
                <a:ext cx="833562" cy="369332"/>
              </a:xfrm>
              <a:prstGeom prst="rect">
                <a:avLst/>
              </a:prstGeom>
              <a:blipFill>
                <a:blip r:embed="rId6"/>
                <a:stretch>
                  <a:fillRect l="-3650" r="-3650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831EC81-E6F8-4AFB-9197-2FE1D4880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88" y="1456028"/>
            <a:ext cx="5409569" cy="702605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63D96ACB-98D8-46AD-9A7B-D23A3267F3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7B380-184B-4527-B147-8CF38DEFF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95" y="910209"/>
            <a:ext cx="2795036" cy="3837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Agriculture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many pigs were there in Ireland in 2017?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16 : 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ACC249-C864-42D7-B058-36DDF577FA66}"/>
                  </a:ext>
                </a:extLst>
              </p:cNvPr>
              <p:cNvSpPr txBox="1"/>
              <p:nvPr/>
            </p:nvSpPr>
            <p:spPr>
              <a:xfrm>
                <a:off x="1115018" y="2425977"/>
                <a:ext cx="2677015" cy="2095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€1.62 </m:t>
                      </m:r>
                      <m:r>
                        <m:rPr>
                          <m:sty m:val="p"/>
                        </m:rP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Million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=1,620,000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1,620,000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=104.2%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lvl="0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620</m:t>
                          </m:r>
                          <m:r>
                            <a:rPr lang="en-GB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,000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104.2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1,554,702.495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ACC249-C864-42D7-B058-36DDF577F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18" y="2425977"/>
                <a:ext cx="2677015" cy="2095638"/>
              </a:xfrm>
              <a:prstGeom prst="rect">
                <a:avLst/>
              </a:prstGeom>
              <a:blipFill>
                <a:blip r:embed="rId5"/>
                <a:stretch>
                  <a:fillRect l="-3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3F943F5-4C6A-4A57-90D1-6086128C3390}"/>
              </a:ext>
            </a:extLst>
          </p:cNvPr>
          <p:cNvSpPr/>
          <p:nvPr/>
        </p:nvSpPr>
        <p:spPr>
          <a:xfrm>
            <a:off x="1016988" y="4537376"/>
            <a:ext cx="4838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082E"/>
                </a:solidFill>
              </a:rPr>
              <a:t>There were approximately 1,554,703 pigs in Ireland in 2017.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CB1A97-68F9-4D73-A140-2BD638439F8E}"/>
                  </a:ext>
                </a:extLst>
              </p:cNvPr>
              <p:cNvSpPr txBox="1"/>
              <p:nvPr/>
            </p:nvSpPr>
            <p:spPr>
              <a:xfrm>
                <a:off x="7621480" y="1780921"/>
                <a:ext cx="833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95BF95"/>
                          </a:solidFill>
                          <a:latin typeface="Cambria Math" panose="02040503050406030204" pitchFamily="18" charset="0"/>
                        </a:rPr>
                        <m:t>2018</m:t>
                      </m:r>
                    </m:oMath>
                  </m:oMathPara>
                </a14:m>
                <a:endParaRPr lang="en-GB" sz="2400" dirty="0">
                  <a:solidFill>
                    <a:srgbClr val="95BF95"/>
                  </a:solidFill>
                  <a:latin typeface="Blackoak Std" panose="04050907060602020202" pitchFamily="8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CB1A97-68F9-4D73-A140-2BD63843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80" y="1780921"/>
                <a:ext cx="833562" cy="369332"/>
              </a:xfrm>
              <a:prstGeom prst="rect">
                <a:avLst/>
              </a:prstGeom>
              <a:blipFill>
                <a:blip r:embed="rId6"/>
                <a:stretch>
                  <a:fillRect l="-2920" r="-4380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0F1183F-03A7-4C0F-8C33-357653391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88" y="1462922"/>
            <a:ext cx="5466137" cy="732116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3EAD9921-0B01-494B-9563-6FDEEAF057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Agriculture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345126" cy="567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 the difference between the mean and median prices of an acre of agricultural land sold in Ireland in 2018.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16 : Q5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47C7D-0017-4F2C-96B8-C87EB1FBA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88" y="1864716"/>
            <a:ext cx="4326799" cy="1420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849352-04BD-452D-B38D-6E726717B1AA}"/>
                  </a:ext>
                </a:extLst>
              </p:cNvPr>
              <p:cNvSpPr txBox="1"/>
              <p:nvPr/>
            </p:nvSpPr>
            <p:spPr>
              <a:xfrm>
                <a:off x="5729680" y="1864716"/>
                <a:ext cx="1538883" cy="2163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b="0" i="0" dirty="0">
                    <a:solidFill>
                      <a:srgbClr val="62B4C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Mean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210,800,000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37,436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=5630.94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849352-04BD-452D-B38D-6E726717B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680" y="1864716"/>
                <a:ext cx="1538883" cy="2163413"/>
              </a:xfrm>
              <a:prstGeom prst="rect">
                <a:avLst/>
              </a:prstGeom>
              <a:blipFill>
                <a:blip r:embed="rId5"/>
                <a:stretch>
                  <a:fillRect l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401F34-1382-40D5-8D8C-47DA5CDA77AE}"/>
                  </a:ext>
                </a:extLst>
              </p:cNvPr>
              <p:cNvSpPr txBox="1"/>
              <p:nvPr/>
            </p:nvSpPr>
            <p:spPr>
              <a:xfrm>
                <a:off x="7977928" y="1864716"/>
                <a:ext cx="849592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b="0" i="0" dirty="0">
                    <a:solidFill>
                      <a:srgbClr val="62B4C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Median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=6,444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401F34-1382-40D5-8D8C-47DA5CDA7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928" y="1864716"/>
                <a:ext cx="849592" cy="984885"/>
              </a:xfrm>
              <a:prstGeom prst="rect">
                <a:avLst/>
              </a:prstGeom>
              <a:blipFill>
                <a:blip r:embed="rId6"/>
                <a:stretch>
                  <a:fillRect l="-17266" r="-4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479A17-A402-46FD-A673-D82ACBDE87F1}"/>
                  </a:ext>
                </a:extLst>
              </p:cNvPr>
              <p:cNvSpPr txBox="1"/>
              <p:nvPr/>
            </p:nvSpPr>
            <p:spPr>
              <a:xfrm>
                <a:off x="5729680" y="4090057"/>
                <a:ext cx="1907573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>
                    <a:solidFill>
                      <a:srgbClr val="62B4C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Difference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=6444−5630.94</m:t>
                      </m:r>
                    </m:oMath>
                  </m:oMathPara>
                </a14:m>
                <a:endParaRPr lang="en-GB" b="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=€813.06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479A17-A402-46FD-A673-D82ACBDE8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680" y="4090057"/>
                <a:ext cx="1907573" cy="1477328"/>
              </a:xfrm>
              <a:prstGeom prst="rect">
                <a:avLst/>
              </a:prstGeom>
              <a:blipFill>
                <a:blip r:embed="rId7"/>
                <a:stretch>
                  <a:fillRect l="-7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914380-2439-416A-B277-358709D24AFC}"/>
              </a:ext>
            </a:extLst>
          </p:cNvPr>
          <p:cNvCxnSpPr/>
          <p:nvPr/>
        </p:nvCxnSpPr>
        <p:spPr>
          <a:xfrm>
            <a:off x="7566870" y="2046914"/>
            <a:ext cx="0" cy="1535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A33EFD2-96CD-4DB1-8E83-5CCE463E1E43}"/>
              </a:ext>
            </a:extLst>
          </p:cNvPr>
          <p:cNvSpPr/>
          <p:nvPr/>
        </p:nvSpPr>
        <p:spPr>
          <a:xfrm>
            <a:off x="3355225" y="1889463"/>
            <a:ext cx="856047" cy="30371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4A0420-F2DF-4E09-946F-12B1B185C548}"/>
              </a:ext>
            </a:extLst>
          </p:cNvPr>
          <p:cNvSpPr/>
          <p:nvPr/>
        </p:nvSpPr>
        <p:spPr>
          <a:xfrm>
            <a:off x="2848962" y="2594980"/>
            <a:ext cx="1739816" cy="27139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9932F9-AFCE-4730-B0F1-F23F948E33B3}"/>
                  </a:ext>
                </a:extLst>
              </p:cNvPr>
              <p:cNvSpPr/>
              <p:nvPr/>
            </p:nvSpPr>
            <p:spPr>
              <a:xfrm>
                <a:off x="1016988" y="3439224"/>
                <a:ext cx="3108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210.8 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million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=210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9932F9-AFCE-4730-B0F1-F23F948E3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3439224"/>
                <a:ext cx="31085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FE0D615-284A-4603-A8C7-FC142EB31ADB}"/>
              </a:ext>
            </a:extLst>
          </p:cNvPr>
          <p:cNvSpPr/>
          <p:nvPr/>
        </p:nvSpPr>
        <p:spPr>
          <a:xfrm>
            <a:off x="2970803" y="2946577"/>
            <a:ext cx="904911" cy="27139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Life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2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100454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453-C087-403A-A46B-D14E6DF3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88" y="200298"/>
            <a:ext cx="8269887" cy="478972"/>
          </a:xfrm>
        </p:spPr>
        <p:txBody>
          <a:bodyPr>
            <a:noAutofit/>
          </a:bodyPr>
          <a:lstStyle/>
          <a:p>
            <a:r>
              <a:rPr lang="en-GB" sz="3000" dirty="0"/>
              <a:t>Births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3F763-F2DE-4DE4-8054-E9E6946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88" y="910209"/>
            <a:ext cx="8431812" cy="1115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many fewer registered births were there in 2018 than in 2008? Does this figure mean that the population of Ireland fell in the 10-year period from 2008 to 2018? Discuss..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BD19F65-600A-4DE2-8589-2491CC3D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6508797"/>
            <a:ext cx="297809" cy="2978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D3B5B-E25C-4FAE-9E6D-5197713D29F6}"/>
              </a:ext>
            </a:extLst>
          </p:cNvPr>
          <p:cNvSpPr/>
          <p:nvPr/>
        </p:nvSpPr>
        <p:spPr>
          <a:xfrm>
            <a:off x="8103213" y="161980"/>
            <a:ext cx="1676512" cy="409302"/>
          </a:xfrm>
          <a:prstGeom prst="roundRect">
            <a:avLst/>
          </a:prstGeom>
          <a:solidFill>
            <a:srgbClr val="62B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2 : Q1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A4A4D-F403-4DCA-9B41-3FCCDB1BD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668" y="1775948"/>
            <a:ext cx="2433783" cy="1468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CC021D-A6B2-41B9-BB9C-7DE9FD29E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46" y="2071605"/>
            <a:ext cx="2433784" cy="1784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D4ABF9-0410-40C3-B33C-A0284DED3FE6}"/>
              </a:ext>
            </a:extLst>
          </p:cNvPr>
          <p:cNvSpPr txBox="1"/>
          <p:nvPr/>
        </p:nvSpPr>
        <p:spPr>
          <a:xfrm>
            <a:off x="1049646" y="4204206"/>
            <a:ext cx="61582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>
                <a:solidFill>
                  <a:srgbClr val="62B4C6"/>
                </a:solidFill>
              </a:rPr>
              <a:t>Calculate the difference between births in 2008 and 2018.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99C5D4-837B-4319-A0FB-DED01E5A4869}"/>
                  </a:ext>
                </a:extLst>
              </p:cNvPr>
              <p:cNvSpPr txBox="1"/>
              <p:nvPr/>
            </p:nvSpPr>
            <p:spPr>
              <a:xfrm>
                <a:off x="1016988" y="4640635"/>
                <a:ext cx="2709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75,173−60,016=15,157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99C5D4-837B-4319-A0FB-DED01E5A4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8" y="4640635"/>
                <a:ext cx="2709075" cy="276999"/>
              </a:xfrm>
              <a:prstGeom prst="rect">
                <a:avLst/>
              </a:prstGeom>
              <a:blipFill>
                <a:blip r:embed="rId6"/>
                <a:stretch>
                  <a:fillRect l="-1577" r="-180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88A3605-F28D-4C74-B28A-E52730B9D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3311" y="3221567"/>
            <a:ext cx="4996824" cy="701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838034-7172-453E-8E8D-08F5E368EA79}"/>
              </a:ext>
            </a:extLst>
          </p:cNvPr>
          <p:cNvSpPr txBox="1"/>
          <p:nvPr/>
        </p:nvSpPr>
        <p:spPr>
          <a:xfrm>
            <a:off x="1016987" y="5102231"/>
            <a:ext cx="80850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Even though the number of births fell from 2008 to 2018 we cannot say that the population fell as there are many other factors including deaths, migration etc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6D0869-F36B-4BFE-AC1F-139B0BC9E5FF}"/>
              </a:ext>
            </a:extLst>
          </p:cNvPr>
          <p:cNvSpPr/>
          <p:nvPr/>
        </p:nvSpPr>
        <p:spPr>
          <a:xfrm>
            <a:off x="2541864" y="2122415"/>
            <a:ext cx="872455" cy="3187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E26A44-6DAC-4DC9-9892-05BB1B079BA9}"/>
              </a:ext>
            </a:extLst>
          </p:cNvPr>
          <p:cNvSpPr/>
          <p:nvPr/>
        </p:nvSpPr>
        <p:spPr>
          <a:xfrm>
            <a:off x="4902666" y="3608569"/>
            <a:ext cx="872455" cy="3187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D21DB-9B5C-4B29-9A9D-0409C9BB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881" y="687997"/>
            <a:ext cx="6651995" cy="1903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Marriages &amp; Deaths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16B03-D02F-4222-8D94-4D2E15C3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881" y="2591207"/>
            <a:ext cx="5701709" cy="361717"/>
          </a:xfrm>
        </p:spPr>
        <p:txBody>
          <a:bodyPr/>
          <a:lstStyle/>
          <a:p>
            <a:r>
              <a:rPr lang="en-GB" dirty="0">
                <a:solidFill>
                  <a:srgbClr val="62B4C6"/>
                </a:solidFill>
              </a:rPr>
              <a:t>Section 3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C1748D97-7504-4A06-8A57-1DAE3DD9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6287549"/>
            <a:ext cx="457200" cy="457200"/>
          </a:xfrm>
          <a:prstGeom prst="rect">
            <a:avLst/>
          </a:prstGeom>
        </p:spPr>
      </p:pic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C27E4E8B-3D86-4549-A5B3-C2A124CB1712}"/>
              </a:ext>
            </a:extLst>
          </p:cNvPr>
          <p:cNvSpPr/>
          <p:nvPr/>
        </p:nvSpPr>
        <p:spPr>
          <a:xfrm>
            <a:off x="2634881" y="3122400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1</a:t>
            </a: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063306AB-D037-43ED-803C-80E887C899B3}"/>
              </a:ext>
            </a:extLst>
          </p:cNvPr>
          <p:cNvSpPr/>
          <p:nvPr/>
        </p:nvSpPr>
        <p:spPr>
          <a:xfrm>
            <a:off x="2634881" y="3772949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2</a:t>
            </a:r>
          </a:p>
        </p:txBody>
      </p:sp>
      <p:sp>
        <p:nvSpPr>
          <p:cNvPr id="9" name="Rectangle: Rounded Corners 8">
            <a:hlinkClick r:id="rId6" action="ppaction://hlinksldjump"/>
            <a:extLst>
              <a:ext uri="{FF2B5EF4-FFF2-40B4-BE49-F238E27FC236}">
                <a16:creationId xmlns:a16="http://schemas.microsoft.com/office/drawing/2014/main" id="{2F7B2843-E243-45BB-A168-701476B33E11}"/>
              </a:ext>
            </a:extLst>
          </p:cNvPr>
          <p:cNvSpPr/>
          <p:nvPr/>
        </p:nvSpPr>
        <p:spPr>
          <a:xfrm>
            <a:off x="2634881" y="4423498"/>
            <a:ext cx="2464227" cy="4943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36036872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2666</Words>
  <Application>Microsoft Office PowerPoint</Application>
  <PresentationFormat>A4 Paper (210x297 mm)</PresentationFormat>
  <Paragraphs>511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Blackoak Std</vt:lpstr>
      <vt:lpstr>Calibri</vt:lpstr>
      <vt:lpstr>Cambria Math</vt:lpstr>
      <vt:lpstr>Gill Sans MT</vt:lpstr>
      <vt:lpstr>Impact</vt:lpstr>
      <vt:lpstr>Badge</vt:lpstr>
      <vt:lpstr>Ireland’s Facts  and  Figures  2019</vt:lpstr>
      <vt:lpstr> About </vt:lpstr>
      <vt:lpstr>PowerPoint Presentation</vt:lpstr>
      <vt:lpstr>Population</vt:lpstr>
      <vt:lpstr>Population</vt:lpstr>
      <vt:lpstr>Population</vt:lpstr>
      <vt:lpstr>Life Events</vt:lpstr>
      <vt:lpstr>Births</vt:lpstr>
      <vt:lpstr>Marriages &amp; Deaths</vt:lpstr>
      <vt:lpstr>Marriages and Deaths</vt:lpstr>
      <vt:lpstr>Marriages and Deaths</vt:lpstr>
      <vt:lpstr>Marriages and Deaths</vt:lpstr>
      <vt:lpstr>Marriages and Deaths</vt:lpstr>
      <vt:lpstr>Employment &amp; Unemployment</vt:lpstr>
      <vt:lpstr>Employment and Unemployment</vt:lpstr>
      <vt:lpstr>Employment and Unemployment</vt:lpstr>
      <vt:lpstr>Health</vt:lpstr>
      <vt:lpstr>Health</vt:lpstr>
      <vt:lpstr>Health</vt:lpstr>
      <vt:lpstr>Environment</vt:lpstr>
      <vt:lpstr>Environment</vt:lpstr>
      <vt:lpstr>Environment</vt:lpstr>
      <vt:lpstr>Equality &amp; Discrimination</vt:lpstr>
      <vt:lpstr>Equality and Discrimination</vt:lpstr>
      <vt:lpstr>Education</vt:lpstr>
      <vt:lpstr>Education</vt:lpstr>
      <vt:lpstr>Education</vt:lpstr>
      <vt:lpstr>Education</vt:lpstr>
      <vt:lpstr>Education</vt:lpstr>
      <vt:lpstr>ICT Usage</vt:lpstr>
      <vt:lpstr>ICT Usage</vt:lpstr>
      <vt:lpstr>Business in Ireland</vt:lpstr>
      <vt:lpstr>Business in Ireland</vt:lpstr>
      <vt:lpstr>Business in Ireland</vt:lpstr>
      <vt:lpstr>Business in Ireland</vt:lpstr>
      <vt:lpstr>Housing</vt:lpstr>
      <vt:lpstr>Housing</vt:lpstr>
      <vt:lpstr>Housing</vt:lpstr>
      <vt:lpstr>Housing</vt:lpstr>
      <vt:lpstr>Housing</vt:lpstr>
      <vt:lpstr>Economy and Trade</vt:lpstr>
      <vt:lpstr>Economy</vt:lpstr>
      <vt:lpstr>International Accounts</vt:lpstr>
      <vt:lpstr>Trade</vt:lpstr>
      <vt:lpstr>trade</vt:lpstr>
      <vt:lpstr>Trade</vt:lpstr>
      <vt:lpstr>Earnings</vt:lpstr>
      <vt:lpstr>Earnings</vt:lpstr>
      <vt:lpstr>Earnings</vt:lpstr>
      <vt:lpstr>Tourism</vt:lpstr>
      <vt:lpstr>Tourism</vt:lpstr>
      <vt:lpstr>Tourism</vt:lpstr>
      <vt:lpstr>Tourism</vt:lpstr>
      <vt:lpstr>Transport</vt:lpstr>
      <vt:lpstr>Transport</vt:lpstr>
      <vt:lpstr>Transport</vt:lpstr>
      <vt:lpstr>Transport</vt:lpstr>
      <vt:lpstr>Transport</vt:lpstr>
      <vt:lpstr>Agriculture</vt:lpstr>
      <vt:lpstr>Agriculture</vt:lpstr>
      <vt:lpstr>Agriculture</vt:lpstr>
      <vt:lpstr>Agriculture</vt:lpstr>
      <vt:lpstr>Agriculture</vt:lpstr>
      <vt:lpstr>Agriculture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Ireland’s Facts  and  Figures  2019</dc:title>
  <dc:creator>Pauric Hanlon</dc:creator>
  <cp:lastModifiedBy>Pauric Hanlon</cp:lastModifiedBy>
  <cp:revision>7</cp:revision>
  <dcterms:created xsi:type="dcterms:W3CDTF">2020-06-28T11:15:30Z</dcterms:created>
  <dcterms:modified xsi:type="dcterms:W3CDTF">2020-06-28T22:55:14Z</dcterms:modified>
</cp:coreProperties>
</file>